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9"/>
  </p:notesMasterIdLst>
  <p:sldIdLst>
    <p:sldId id="256" r:id="rId2"/>
    <p:sldId id="258" r:id="rId3"/>
    <p:sldId id="259" r:id="rId4"/>
    <p:sldId id="270" r:id="rId5"/>
    <p:sldId id="272" r:id="rId6"/>
    <p:sldId id="405" r:id="rId7"/>
    <p:sldId id="407" r:id="rId8"/>
    <p:sldId id="459" r:id="rId9"/>
    <p:sldId id="348" r:id="rId10"/>
    <p:sldId id="357" r:id="rId11"/>
    <p:sldId id="359" r:id="rId12"/>
    <p:sldId id="361" r:id="rId13"/>
    <p:sldId id="362" r:id="rId14"/>
    <p:sldId id="366" r:id="rId15"/>
    <p:sldId id="367" r:id="rId16"/>
    <p:sldId id="369" r:id="rId17"/>
    <p:sldId id="371" r:id="rId18"/>
    <p:sldId id="378" r:id="rId19"/>
    <p:sldId id="460" r:id="rId20"/>
    <p:sldId id="461" r:id="rId21"/>
    <p:sldId id="462" r:id="rId22"/>
    <p:sldId id="383" r:id="rId23"/>
    <p:sldId id="384" r:id="rId24"/>
    <p:sldId id="469" r:id="rId25"/>
    <p:sldId id="467" r:id="rId26"/>
    <p:sldId id="468" r:id="rId27"/>
    <p:sldId id="466" r:id="rId28"/>
    <p:sldId id="401" r:id="rId29"/>
    <p:sldId id="402" r:id="rId30"/>
    <p:sldId id="309" r:id="rId31"/>
    <p:sldId id="471" r:id="rId32"/>
    <p:sldId id="472" r:id="rId33"/>
    <p:sldId id="473" r:id="rId34"/>
    <p:sldId id="474" r:id="rId35"/>
    <p:sldId id="475" r:id="rId36"/>
    <p:sldId id="476" r:id="rId37"/>
    <p:sldId id="477" r:id="rId38"/>
  </p:sldIdLst>
  <p:sldSz cx="9144000" cy="5143500" type="screen16x9"/>
  <p:notesSz cx="6858000" cy="9144000"/>
  <p:embeddedFontLst>
    <p:embeddedFont>
      <p:font typeface="Catamaran" panose="020B0604020202020204" charset="0"/>
      <p:regular r:id="rId40"/>
      <p:bold r:id="rId41"/>
    </p:embeddedFont>
    <p:embeddedFont>
      <p:font typeface="Fira Code" panose="020B0809050000020004" pitchFamily="49" charset="0"/>
      <p:regular r:id="rId42"/>
      <p:bold r:id="rId43"/>
    </p:embeddedFont>
    <p:embeddedFont>
      <p:font typeface="Fira Sans" panose="020B0503050000020004" pitchFamily="34" charset="0"/>
      <p:regular r:id="rId44"/>
      <p:bold r:id="rId45"/>
      <p:italic r:id="rId46"/>
      <p:boldItalic r:id="rId47"/>
    </p:embeddedFont>
    <p:embeddedFont>
      <p:font typeface="Helvetica" panose="020B0604020202020204" pitchFamily="34" charset="0"/>
      <p:regular r:id="rId48"/>
      <p:bold r:id="rId49"/>
      <p:italic r:id="rId50"/>
      <p:boldItalic r:id="rId51"/>
    </p:embeddedFont>
    <p:embeddedFont>
      <p:font typeface="Lexend Deca" panose="020B0604020202020204" charset="0"/>
      <p:regular r:id="rId52"/>
      <p:bold r:id="rId53"/>
    </p:embeddedFont>
    <p:embeddedFont>
      <p:font typeface="Montserrat" panose="00000500000000000000" pitchFamily="2"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Open Sans Medium" panose="020B0604020202020204"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Source Code Pro" panose="020B0509030403020204" pitchFamily="49"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bastian" initials="s" lastIdx="2" clrIdx="0">
    <p:extLst>
      <p:ext uri="{19B8F6BF-5375-455C-9EA6-DF929625EA0E}">
        <p15:presenceInfo xmlns:p15="http://schemas.microsoft.com/office/powerpoint/2012/main" userId="sebasti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1E2E5-2FAE-4593-A5E0-5B010944DC50}">
  <a:tblStyle styleId="{FB51E2E5-2FAE-4593-A5E0-5B010944DC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9" d="100"/>
          <a:sy n="89" d="100"/>
        </p:scale>
        <p:origin x="1188" y="68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68"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12.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bbb6e15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bbb6e15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0523818c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0523818c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bb83d9c5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3bb83d9c5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bb83d9c52_0_27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bb83d9c52_0_27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e27b42cce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e27b42cce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Las personas competentes tienen los conceptos más claros y más conexiones entre ellos, pero les puede tomar varios pasos para pasar de lo que saben a lo que necesitan.</a:t>
            </a:r>
            <a:endParaRPr sz="1350">
              <a:solidFill>
                <a:srgbClr val="777777"/>
              </a:solidFill>
              <a:highlight>
                <a:srgbClr val="F5F5F5"/>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30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e27b42cce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e27b42cce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Las personas expertas tienen muchas más conexiones, por lo que su camino es más corto, de hecho, tan corto que a menudo pueden saltar de principio a fin en un solo paso. Esto también es lo que lleva al </a:t>
            </a:r>
            <a:r>
              <a:rPr lang="en" i="1">
                <a:solidFill>
                  <a:schemeClr val="dk1"/>
                </a:solidFill>
              </a:rPr>
              <a:t>punto ciego del/de la experto/a</a:t>
            </a:r>
            <a:r>
              <a:rPr lang="en">
                <a:solidFill>
                  <a:schemeClr val="dk1"/>
                </a:solidFill>
              </a:rPr>
              <a:t>: no pueden explicar su razonamiento porque no hay ninguno.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 diferencia más grande está en qué tan completo es el modelo mental y que tan conectados están los conceptos.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83868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a2a10c9a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a2a10c9a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Dear Data,</a:t>
            </a:r>
            <a:endParaRPr/>
          </a:p>
          <a:p>
            <a:pPr marL="0" lvl="0" indent="0" algn="l" rtl="0">
              <a:spcBef>
                <a:spcPts val="0"/>
              </a:spcBef>
              <a:spcAft>
                <a:spcPts val="0"/>
              </a:spcAft>
              <a:buNone/>
            </a:pPr>
            <a:r>
              <a:rPr lang="en" sz="1400">
                <a:solidFill>
                  <a:schemeClr val="dk1"/>
                </a:solidFill>
              </a:rPr>
              <a:t>http://www.dear-data.com/theproject/</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206224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74334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29925"/>
            <a:ext cx="7717500" cy="2474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300">
                <a:solidFill>
                  <a:srgbClr val="212529"/>
                </a:solidFill>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91900" y="2561225"/>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996550" y="1262225"/>
            <a:ext cx="31509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91925" y="3361375"/>
            <a:ext cx="4360200" cy="51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808800" y="539500"/>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 name="Google Shape;18;p3"/>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522713"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2589974"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1522713"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4782992" y="2047575"/>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5850246" y="1454400"/>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4782992" y="2405500"/>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p:nvPr>
        </p:nvSpPr>
        <p:spPr>
          <a:xfrm>
            <a:off x="1522713"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2589974"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1522713"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5850246" y="3096475"/>
            <a:ext cx="7038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4782992" y="4047575"/>
            <a:ext cx="2838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3"/>
          <p:cNvSpPr/>
          <p:nvPr/>
        </p:nvSpPr>
        <p:spPr>
          <a:xfrm rot="5400000">
            <a:off x="-2062900" y="2056600"/>
            <a:ext cx="40362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170700" y="2056600"/>
            <a:ext cx="40362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5"/>
        <p:cNvGrpSpPr/>
        <p:nvPr/>
      </p:nvGrpSpPr>
      <p:grpSpPr>
        <a:xfrm>
          <a:off x="0" y="0"/>
          <a:ext cx="0" cy="0"/>
          <a:chOff x="0" y="0"/>
          <a:chExt cx="0" cy="0"/>
        </a:xfrm>
      </p:grpSpPr>
      <p:sp>
        <p:nvSpPr>
          <p:cNvPr id="166" name="Google Shape;166;p25"/>
          <p:cNvSpPr/>
          <p:nvPr/>
        </p:nvSpPr>
        <p:spPr>
          <a:xfrm>
            <a:off x="-565100" y="-462500"/>
            <a:ext cx="5909100" cy="1002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3799950" y="4608575"/>
            <a:ext cx="5909100" cy="10020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8"/>
        <p:cNvGrpSpPr/>
        <p:nvPr/>
      </p:nvGrpSpPr>
      <p:grpSpPr>
        <a:xfrm>
          <a:off x="0" y="0"/>
          <a:ext cx="0" cy="0"/>
          <a:chOff x="0" y="0"/>
          <a:chExt cx="0" cy="0"/>
        </a:xfrm>
      </p:grpSpPr>
      <p:sp>
        <p:nvSpPr>
          <p:cNvPr id="169" name="Google Shape;169;p26"/>
          <p:cNvSpPr/>
          <p:nvPr/>
        </p:nvSpPr>
        <p:spPr>
          <a:xfrm>
            <a:off x="-808800" y="539500"/>
            <a:ext cx="30375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70" name="Google Shape;170;p26"/>
          <p:cNvSpPr/>
          <p:nvPr/>
        </p:nvSpPr>
        <p:spPr>
          <a:xfrm>
            <a:off x="6912025" y="3498575"/>
            <a:ext cx="3037500" cy="11100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4AF14-5181-EFDE-7631-29525972446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D437744E-75A8-3EBD-2314-3AB96372D4E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2624418-5D1B-3048-0E7F-721E44220D15}"/>
              </a:ext>
            </a:extLst>
          </p:cNvPr>
          <p:cNvSpPr>
            <a:spLocks noGrp="1"/>
          </p:cNvSpPr>
          <p:nvPr>
            <p:ph type="dt" sz="half" idx="10"/>
          </p:nvPr>
        </p:nvSpPr>
        <p:spPr/>
        <p:txBody>
          <a:bodyPr/>
          <a:lstStyle>
            <a:lvl1pPr>
              <a:defRPr/>
            </a:lvl1pPr>
          </a:lstStyle>
          <a:p>
            <a:endParaRPr lang="es-ES" altLang="en-US"/>
          </a:p>
        </p:txBody>
      </p:sp>
      <p:sp>
        <p:nvSpPr>
          <p:cNvPr id="5" name="Marcador de pie de página 4">
            <a:extLst>
              <a:ext uri="{FF2B5EF4-FFF2-40B4-BE49-F238E27FC236}">
                <a16:creationId xmlns:a16="http://schemas.microsoft.com/office/drawing/2014/main" id="{90B7A522-2E77-9124-096E-D0B5928B099E}"/>
              </a:ext>
            </a:extLst>
          </p:cNvPr>
          <p:cNvSpPr>
            <a:spLocks noGrp="1"/>
          </p:cNvSpPr>
          <p:nvPr>
            <p:ph type="ftr" sz="quarter" idx="11"/>
          </p:nvPr>
        </p:nvSpPr>
        <p:spPr/>
        <p:txBody>
          <a:bodyPr/>
          <a:lstStyle>
            <a:lvl1pPr>
              <a:defRPr/>
            </a:lvl1pPr>
          </a:lstStyle>
          <a:p>
            <a:endParaRPr lang="es-ES" altLang="en-US"/>
          </a:p>
        </p:txBody>
      </p:sp>
      <p:sp>
        <p:nvSpPr>
          <p:cNvPr id="6" name="Marcador de número de diapositiva 5">
            <a:extLst>
              <a:ext uri="{FF2B5EF4-FFF2-40B4-BE49-F238E27FC236}">
                <a16:creationId xmlns:a16="http://schemas.microsoft.com/office/drawing/2014/main" id="{E39F3177-E6B5-D404-5FD4-C0B2FAC3BC2B}"/>
              </a:ext>
            </a:extLst>
          </p:cNvPr>
          <p:cNvSpPr>
            <a:spLocks noGrp="1"/>
          </p:cNvSpPr>
          <p:nvPr>
            <p:ph type="sldNum" sz="quarter" idx="12"/>
          </p:nvPr>
        </p:nvSpPr>
        <p:spPr/>
        <p:txBody>
          <a:bodyPr/>
          <a:lstStyle>
            <a:lvl1pPr>
              <a:defRPr/>
            </a:lvl1pPr>
          </a:lstStyle>
          <a:p>
            <a:fld id="{647FAC3E-630C-47DD-B0E1-CD873C0E77FB}" type="slidenum">
              <a:rPr lang="es-ES" altLang="en-US"/>
              <a:pPr/>
              <a:t>‹Nº›</a:t>
            </a:fld>
            <a:endParaRPr lang="es-ES" altLang="en-US"/>
          </a:p>
        </p:txBody>
      </p:sp>
    </p:spTree>
    <p:extLst>
      <p:ext uri="{BB962C8B-B14F-4D97-AF65-F5344CB8AC3E}">
        <p14:creationId xmlns:p14="http://schemas.microsoft.com/office/powerpoint/2010/main" val="3292460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648524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63085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682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71" r:id="rId5"/>
    <p:sldLayoutId id="2147483672" r:id="rId6"/>
    <p:sldLayoutId id="2147483677" r:id="rId7"/>
    <p:sldLayoutId id="2147483678" r:id="rId8"/>
    <p:sldLayoutId id="214748367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713224" y="1129925"/>
            <a:ext cx="7808085" cy="24324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dirty="0"/>
              <a:t>Métodos Cuantitativos II</a:t>
            </a:r>
            <a:br>
              <a:rPr lang="es-CL" dirty="0"/>
            </a:br>
            <a:r>
              <a:rPr lang="es-CL" b="1" dirty="0"/>
              <a:t>Clase 8</a:t>
            </a:r>
            <a:endParaRPr b="1" dirty="0"/>
          </a:p>
        </p:txBody>
      </p:sp>
      <p:sp>
        <p:nvSpPr>
          <p:cNvPr id="182" name="Google Shape;182;p30"/>
          <p:cNvSpPr txBox="1">
            <a:spLocks noGrp="1"/>
          </p:cNvSpPr>
          <p:nvPr>
            <p:ph type="subTitle" idx="1"/>
          </p:nvPr>
        </p:nvSpPr>
        <p:spPr>
          <a:xfrm>
            <a:off x="2392500" y="36040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Sebastián Muñoz Tapia</a:t>
            </a:r>
          </a:p>
          <a:p>
            <a:pPr marL="0" lvl="0" indent="0" algn="ctr" rtl="0">
              <a:spcBef>
                <a:spcPts val="0"/>
              </a:spcBef>
              <a:spcAft>
                <a:spcPts val="0"/>
              </a:spcAft>
              <a:buNone/>
            </a:pPr>
            <a:r>
              <a:rPr lang="es-CL" dirty="0"/>
              <a:t>M</a:t>
            </a:r>
            <a:r>
              <a:rPr lang="en" dirty="0"/>
              <a:t>ail: </a:t>
            </a:r>
            <a:r>
              <a:rPr lang="es-CL" dirty="0"/>
              <a:t>semunoz@uahurtado.cl</a:t>
            </a:r>
            <a:endParaRPr dirty="0"/>
          </a:p>
        </p:txBody>
      </p:sp>
      <p:cxnSp>
        <p:nvCxnSpPr>
          <p:cNvPr id="183" name="Google Shape;183;p30"/>
          <p:cNvCxnSpPr/>
          <p:nvPr/>
        </p:nvCxnSpPr>
        <p:spPr>
          <a:xfrm>
            <a:off x="3017400" y="3562350"/>
            <a:ext cx="3109200" cy="0"/>
          </a:xfrm>
          <a:prstGeom prst="straightConnector1">
            <a:avLst/>
          </a:prstGeom>
          <a:noFill/>
          <a:ln w="38100" cap="flat" cmpd="sng">
            <a:solidFill>
              <a:schemeClr val="accent3"/>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FB2FA1-FC37-416A-340B-6FAD89250493}"/>
              </a:ext>
            </a:extLst>
          </p:cNvPr>
          <p:cNvSpPr>
            <a:spLocks noGrp="1"/>
          </p:cNvSpPr>
          <p:nvPr>
            <p:ph type="title"/>
          </p:nvPr>
        </p:nvSpPr>
        <p:spPr>
          <a:xfrm>
            <a:off x="421898" y="77961"/>
            <a:ext cx="8626478" cy="673205"/>
          </a:xfrm>
        </p:spPr>
        <p:txBody>
          <a:bodyPr/>
          <a:lstStyle/>
          <a:p>
            <a:r>
              <a:rPr lang="es-ES" dirty="0"/>
              <a:t>Lógica y estructura de un comando</a:t>
            </a:r>
            <a:endParaRPr lang="es-CL" dirty="0"/>
          </a:p>
        </p:txBody>
      </p:sp>
      <p:sp>
        <p:nvSpPr>
          <p:cNvPr id="4" name="Marcador de número de diapositiva 3">
            <a:extLst>
              <a:ext uri="{FF2B5EF4-FFF2-40B4-BE49-F238E27FC236}">
                <a16:creationId xmlns:a16="http://schemas.microsoft.com/office/drawing/2014/main" id="{B8D7B0EF-C4F7-898D-9C50-63D0713D6C22}"/>
              </a:ext>
            </a:extLst>
          </p:cNvPr>
          <p:cNvSpPr>
            <a:spLocks noGrp="1"/>
          </p:cNvSpPr>
          <p:nvPr>
            <p:ph type="sldNum" sz="quarter" idx="12"/>
          </p:nvPr>
        </p:nvSpPr>
        <p:spPr/>
        <p:txBody>
          <a:bodyPr/>
          <a:lstStyle/>
          <a:p>
            <a:fld id="{647FAC3E-630C-47DD-B0E1-CD873C0E77FB}" type="slidenum">
              <a:rPr lang="es-ES" altLang="en-US" smtClean="0"/>
              <a:pPr/>
              <a:t>10</a:t>
            </a:fld>
            <a:endParaRPr lang="es-ES" altLang="en-US"/>
          </a:p>
        </p:txBody>
      </p:sp>
      <p:pic>
        <p:nvPicPr>
          <p:cNvPr id="6" name="Imagen 5">
            <a:extLst>
              <a:ext uri="{FF2B5EF4-FFF2-40B4-BE49-F238E27FC236}">
                <a16:creationId xmlns:a16="http://schemas.microsoft.com/office/drawing/2014/main" id="{AE35AED5-D296-9F21-0307-8E1E9BC8401C}"/>
              </a:ext>
            </a:extLst>
          </p:cNvPr>
          <p:cNvPicPr>
            <a:picLocks noChangeAspect="1"/>
          </p:cNvPicPr>
          <p:nvPr/>
        </p:nvPicPr>
        <p:blipFill rotWithShape="1">
          <a:blip r:embed="rId2"/>
          <a:srcRect t="12200" r="52479" b="77594"/>
          <a:stretch/>
        </p:blipFill>
        <p:spPr>
          <a:xfrm>
            <a:off x="713225" y="1631575"/>
            <a:ext cx="7860433" cy="1125444"/>
          </a:xfrm>
          <a:prstGeom prst="rect">
            <a:avLst/>
          </a:prstGeom>
        </p:spPr>
      </p:pic>
      <p:sp>
        <p:nvSpPr>
          <p:cNvPr id="10" name="Marcador de contenido 9">
            <a:extLst>
              <a:ext uri="{FF2B5EF4-FFF2-40B4-BE49-F238E27FC236}">
                <a16:creationId xmlns:a16="http://schemas.microsoft.com/office/drawing/2014/main" id="{1667C170-D98E-BF1A-784D-6871A059D309}"/>
              </a:ext>
            </a:extLst>
          </p:cNvPr>
          <p:cNvSpPr>
            <a:spLocks noGrp="1"/>
          </p:cNvSpPr>
          <p:nvPr>
            <p:ph idx="1"/>
          </p:nvPr>
        </p:nvSpPr>
        <p:spPr>
          <a:xfrm>
            <a:off x="605649" y="2969746"/>
            <a:ext cx="8024375" cy="1662019"/>
          </a:xfrm>
        </p:spPr>
        <p:txBody>
          <a:bodyPr/>
          <a:lstStyle/>
          <a:p>
            <a:r>
              <a:rPr lang="es-CL" sz="2000" dirty="0"/>
              <a:t>A objeto le asigno el resultado de una acción/proceso (función) …</a:t>
            </a:r>
          </a:p>
          <a:p>
            <a:r>
              <a:rPr lang="es-CL" sz="2000" dirty="0"/>
              <a:t>que se ejecutó sobre un conjunto de datos…</a:t>
            </a:r>
          </a:p>
          <a:p>
            <a:r>
              <a:rPr lang="es-CL" sz="2000" dirty="0"/>
              <a:t>considerando una serie de configuraciones (argumentos: especificaciones de la función)</a:t>
            </a:r>
          </a:p>
          <a:p>
            <a:r>
              <a:rPr lang="es-CL" sz="2000" dirty="0"/>
              <a:t>En este caso: leer una base de Excel en la pestaña dos desde la segunda fila; y asignarlo a la base1</a:t>
            </a:r>
          </a:p>
        </p:txBody>
      </p:sp>
      <p:cxnSp>
        <p:nvCxnSpPr>
          <p:cNvPr id="12" name="Conector recto de flecha 11">
            <a:extLst>
              <a:ext uri="{FF2B5EF4-FFF2-40B4-BE49-F238E27FC236}">
                <a16:creationId xmlns:a16="http://schemas.microsoft.com/office/drawing/2014/main" id="{1840396D-B5BA-5587-E38E-A33B559A927A}"/>
              </a:ext>
            </a:extLst>
          </p:cNvPr>
          <p:cNvCxnSpPr/>
          <p:nvPr/>
        </p:nvCxnSpPr>
        <p:spPr>
          <a:xfrm>
            <a:off x="1051357" y="1189317"/>
            <a:ext cx="406400" cy="7649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ector recto de flecha 12">
            <a:extLst>
              <a:ext uri="{FF2B5EF4-FFF2-40B4-BE49-F238E27FC236}">
                <a16:creationId xmlns:a16="http://schemas.microsoft.com/office/drawing/2014/main" id="{1832D138-15FC-6F51-EF74-0126924A68B0}"/>
              </a:ext>
            </a:extLst>
          </p:cNvPr>
          <p:cNvCxnSpPr>
            <a:cxnSpLocks/>
          </p:cNvCxnSpPr>
          <p:nvPr/>
        </p:nvCxnSpPr>
        <p:spPr>
          <a:xfrm>
            <a:off x="1969206" y="1082674"/>
            <a:ext cx="0" cy="8716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a:extLst>
              <a:ext uri="{FF2B5EF4-FFF2-40B4-BE49-F238E27FC236}">
                <a16:creationId xmlns:a16="http://schemas.microsoft.com/office/drawing/2014/main" id="{85386DAA-2D93-1096-3B67-5FC72D74D351}"/>
              </a:ext>
            </a:extLst>
          </p:cNvPr>
          <p:cNvCxnSpPr>
            <a:cxnSpLocks/>
            <a:stCxn id="22" idx="2"/>
          </p:cNvCxnSpPr>
          <p:nvPr/>
        </p:nvCxnSpPr>
        <p:spPr>
          <a:xfrm flipH="1">
            <a:off x="2671441" y="1206976"/>
            <a:ext cx="466738" cy="7084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Conector recto de flecha 15">
            <a:extLst>
              <a:ext uri="{FF2B5EF4-FFF2-40B4-BE49-F238E27FC236}">
                <a16:creationId xmlns:a16="http://schemas.microsoft.com/office/drawing/2014/main" id="{F379A198-B947-4FA1-E332-0C7E88AF83D9}"/>
              </a:ext>
            </a:extLst>
          </p:cNvPr>
          <p:cNvCxnSpPr>
            <a:cxnSpLocks/>
            <a:stCxn id="24" idx="2"/>
          </p:cNvCxnSpPr>
          <p:nvPr/>
        </p:nvCxnSpPr>
        <p:spPr>
          <a:xfrm flipH="1">
            <a:off x="4132688" y="1314697"/>
            <a:ext cx="828028" cy="6396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ector recto de flecha 16">
            <a:extLst>
              <a:ext uri="{FF2B5EF4-FFF2-40B4-BE49-F238E27FC236}">
                <a16:creationId xmlns:a16="http://schemas.microsoft.com/office/drawing/2014/main" id="{971A9CE8-180D-EFD4-AAD5-2FCF0B78E4FB}"/>
              </a:ext>
            </a:extLst>
          </p:cNvPr>
          <p:cNvCxnSpPr>
            <a:cxnSpLocks/>
          </p:cNvCxnSpPr>
          <p:nvPr/>
        </p:nvCxnSpPr>
        <p:spPr>
          <a:xfrm flipH="1" flipV="1">
            <a:off x="4771710" y="2363694"/>
            <a:ext cx="1407458" cy="196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de flecha 18">
            <a:extLst>
              <a:ext uri="{FF2B5EF4-FFF2-40B4-BE49-F238E27FC236}">
                <a16:creationId xmlns:a16="http://schemas.microsoft.com/office/drawing/2014/main" id="{2C30AED2-D3D5-5756-2FAD-2366560E6F80}"/>
              </a:ext>
            </a:extLst>
          </p:cNvPr>
          <p:cNvCxnSpPr>
            <a:cxnSpLocks/>
          </p:cNvCxnSpPr>
          <p:nvPr/>
        </p:nvCxnSpPr>
        <p:spPr>
          <a:xfrm flipH="1" flipV="1">
            <a:off x="5641287" y="2363694"/>
            <a:ext cx="537881" cy="196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CuadroTexto 19">
            <a:extLst>
              <a:ext uri="{FF2B5EF4-FFF2-40B4-BE49-F238E27FC236}">
                <a16:creationId xmlns:a16="http://schemas.microsoft.com/office/drawing/2014/main" id="{EB7066A1-42A4-2458-A076-DA8963A0B974}"/>
              </a:ext>
            </a:extLst>
          </p:cNvPr>
          <p:cNvSpPr txBox="1"/>
          <p:nvPr/>
        </p:nvSpPr>
        <p:spPr>
          <a:xfrm>
            <a:off x="441757" y="992093"/>
            <a:ext cx="723150" cy="307777"/>
          </a:xfrm>
          <a:prstGeom prst="rect">
            <a:avLst/>
          </a:prstGeom>
          <a:noFill/>
        </p:spPr>
        <p:txBody>
          <a:bodyPr wrap="square" rtlCol="0">
            <a:spAutoFit/>
          </a:bodyPr>
          <a:lstStyle/>
          <a:p>
            <a:r>
              <a:rPr lang="es-CL" dirty="0"/>
              <a:t>Objeto</a:t>
            </a:r>
          </a:p>
        </p:txBody>
      </p:sp>
      <p:sp>
        <p:nvSpPr>
          <p:cNvPr id="21" name="CuadroTexto 20">
            <a:extLst>
              <a:ext uri="{FF2B5EF4-FFF2-40B4-BE49-F238E27FC236}">
                <a16:creationId xmlns:a16="http://schemas.microsoft.com/office/drawing/2014/main" id="{F71B0252-9501-A7ED-5766-5D976212C81A}"/>
              </a:ext>
            </a:extLst>
          </p:cNvPr>
          <p:cNvSpPr txBox="1"/>
          <p:nvPr/>
        </p:nvSpPr>
        <p:spPr>
          <a:xfrm>
            <a:off x="1403684" y="814300"/>
            <a:ext cx="1074269" cy="307777"/>
          </a:xfrm>
          <a:prstGeom prst="rect">
            <a:avLst/>
          </a:prstGeom>
          <a:noFill/>
        </p:spPr>
        <p:txBody>
          <a:bodyPr wrap="square" rtlCol="0">
            <a:spAutoFit/>
          </a:bodyPr>
          <a:lstStyle/>
          <a:p>
            <a:r>
              <a:rPr lang="es-CL" dirty="0"/>
              <a:t>Asignador</a:t>
            </a:r>
          </a:p>
        </p:txBody>
      </p:sp>
      <p:sp>
        <p:nvSpPr>
          <p:cNvPr id="22" name="CuadroTexto 21">
            <a:extLst>
              <a:ext uri="{FF2B5EF4-FFF2-40B4-BE49-F238E27FC236}">
                <a16:creationId xmlns:a16="http://schemas.microsoft.com/office/drawing/2014/main" id="{16138AC1-2B56-41AC-9C5C-1E6BC37E5D0B}"/>
              </a:ext>
            </a:extLst>
          </p:cNvPr>
          <p:cNvSpPr txBox="1"/>
          <p:nvPr/>
        </p:nvSpPr>
        <p:spPr>
          <a:xfrm>
            <a:off x="2601044" y="899199"/>
            <a:ext cx="1074269" cy="307777"/>
          </a:xfrm>
          <a:prstGeom prst="rect">
            <a:avLst/>
          </a:prstGeom>
          <a:noFill/>
        </p:spPr>
        <p:txBody>
          <a:bodyPr wrap="square" rtlCol="0">
            <a:spAutoFit/>
          </a:bodyPr>
          <a:lstStyle/>
          <a:p>
            <a:r>
              <a:rPr lang="es-CL" dirty="0"/>
              <a:t>Función</a:t>
            </a:r>
          </a:p>
        </p:txBody>
      </p:sp>
      <p:sp>
        <p:nvSpPr>
          <p:cNvPr id="24" name="CuadroTexto 23">
            <a:extLst>
              <a:ext uri="{FF2B5EF4-FFF2-40B4-BE49-F238E27FC236}">
                <a16:creationId xmlns:a16="http://schemas.microsoft.com/office/drawing/2014/main" id="{39FE0787-D596-04A1-B2A4-998179B9DF59}"/>
              </a:ext>
            </a:extLst>
          </p:cNvPr>
          <p:cNvSpPr txBox="1"/>
          <p:nvPr/>
        </p:nvSpPr>
        <p:spPr>
          <a:xfrm>
            <a:off x="4423581" y="791477"/>
            <a:ext cx="1074269" cy="523220"/>
          </a:xfrm>
          <a:prstGeom prst="rect">
            <a:avLst/>
          </a:prstGeom>
          <a:noFill/>
        </p:spPr>
        <p:txBody>
          <a:bodyPr wrap="square" rtlCol="0">
            <a:spAutoFit/>
          </a:bodyPr>
          <a:lstStyle/>
          <a:p>
            <a:r>
              <a:rPr lang="es-CL" dirty="0"/>
              <a:t>Conjunto de datos</a:t>
            </a:r>
          </a:p>
        </p:txBody>
      </p:sp>
      <p:sp>
        <p:nvSpPr>
          <p:cNvPr id="30" name="CuadroTexto 29">
            <a:extLst>
              <a:ext uri="{FF2B5EF4-FFF2-40B4-BE49-F238E27FC236}">
                <a16:creationId xmlns:a16="http://schemas.microsoft.com/office/drawing/2014/main" id="{A574E073-93CD-F0FC-FAD6-1520D7A7679F}"/>
              </a:ext>
            </a:extLst>
          </p:cNvPr>
          <p:cNvSpPr txBox="1"/>
          <p:nvPr/>
        </p:nvSpPr>
        <p:spPr>
          <a:xfrm>
            <a:off x="6088028" y="2393685"/>
            <a:ext cx="1447799" cy="307777"/>
          </a:xfrm>
          <a:prstGeom prst="rect">
            <a:avLst/>
          </a:prstGeom>
          <a:noFill/>
        </p:spPr>
        <p:txBody>
          <a:bodyPr wrap="square" rtlCol="0">
            <a:spAutoFit/>
          </a:bodyPr>
          <a:lstStyle/>
          <a:p>
            <a:r>
              <a:rPr lang="es-CL" dirty="0"/>
              <a:t>Argumentos</a:t>
            </a:r>
          </a:p>
        </p:txBody>
      </p:sp>
    </p:spTree>
    <p:extLst>
      <p:ext uri="{BB962C8B-B14F-4D97-AF65-F5344CB8AC3E}">
        <p14:creationId xmlns:p14="http://schemas.microsoft.com/office/powerpoint/2010/main" val="3043547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5A9D3-0C77-98FA-8BDE-15C4A1F53104}"/>
              </a:ext>
            </a:extLst>
          </p:cNvPr>
          <p:cNvSpPr>
            <a:spLocks noGrp="1"/>
          </p:cNvSpPr>
          <p:nvPr>
            <p:ph type="title"/>
          </p:nvPr>
        </p:nvSpPr>
        <p:spPr/>
        <p:txBody>
          <a:bodyPr/>
          <a:lstStyle/>
          <a:p>
            <a:r>
              <a:rPr lang="es-CL" dirty="0"/>
              <a:t>Tipos de objetos </a:t>
            </a:r>
            <a:r>
              <a:rPr lang="es-CL" dirty="0">
                <a:sym typeface="Wingdings" panose="05000000000000000000" pitchFamily="2" charset="2"/>
              </a:rPr>
              <a:t> Vector</a:t>
            </a:r>
            <a:endParaRPr lang="es-CL" dirty="0"/>
          </a:p>
        </p:txBody>
      </p:sp>
      <p:sp>
        <p:nvSpPr>
          <p:cNvPr id="3" name="Marcador de contenido 2">
            <a:extLst>
              <a:ext uri="{FF2B5EF4-FFF2-40B4-BE49-F238E27FC236}">
                <a16:creationId xmlns:a16="http://schemas.microsoft.com/office/drawing/2014/main" id="{03251923-19DE-2B85-0177-233EBE2018BD}"/>
              </a:ext>
            </a:extLst>
          </p:cNvPr>
          <p:cNvSpPr>
            <a:spLocks noGrp="1"/>
          </p:cNvSpPr>
          <p:nvPr>
            <p:ph idx="1"/>
          </p:nvPr>
        </p:nvSpPr>
        <p:spPr/>
        <p:txBody>
          <a:bodyPr/>
          <a:lstStyle/>
          <a:p>
            <a:r>
              <a:rPr lang="es-CL" dirty="0"/>
              <a:t>Almacenamiento contiguo (filas o columnas), tienen una dimensión</a:t>
            </a:r>
          </a:p>
          <a:p>
            <a:r>
              <a:rPr lang="es-CL" dirty="0"/>
              <a:t>Puede almacenar información numérica, caracteres, valores lógicos (TRUE </a:t>
            </a:r>
            <a:r>
              <a:rPr lang="es-CL" dirty="0" err="1"/>
              <a:t>or</a:t>
            </a:r>
            <a:r>
              <a:rPr lang="es-CL" dirty="0"/>
              <a:t> FALSE)</a:t>
            </a:r>
          </a:p>
          <a:p>
            <a:r>
              <a:rPr lang="es-CL" dirty="0"/>
              <a:t>Ejemplo: </a:t>
            </a:r>
          </a:p>
          <a:p>
            <a:pPr lvl="1"/>
            <a:r>
              <a:rPr lang="es-CL" dirty="0"/>
              <a:t>(1, 2, 4, 78, 42, 3, 65)</a:t>
            </a:r>
          </a:p>
          <a:p>
            <a:pPr lvl="1"/>
            <a:r>
              <a:rPr lang="es-CL" dirty="0"/>
              <a:t>(“casa”, “auto”, “bus”, “bicicleta”)</a:t>
            </a:r>
          </a:p>
          <a:p>
            <a:pPr lvl="1"/>
            <a:r>
              <a:rPr lang="es-CL" dirty="0"/>
              <a:t>(TRUE, FALSE, FALSE, TRUE)</a:t>
            </a:r>
          </a:p>
        </p:txBody>
      </p:sp>
      <p:sp>
        <p:nvSpPr>
          <p:cNvPr id="4" name="Marcador de número de diapositiva 3">
            <a:extLst>
              <a:ext uri="{FF2B5EF4-FFF2-40B4-BE49-F238E27FC236}">
                <a16:creationId xmlns:a16="http://schemas.microsoft.com/office/drawing/2014/main" id="{A0A519F5-FCBE-4106-7520-6F84F80D4ECD}"/>
              </a:ext>
            </a:extLst>
          </p:cNvPr>
          <p:cNvSpPr>
            <a:spLocks noGrp="1"/>
          </p:cNvSpPr>
          <p:nvPr>
            <p:ph type="sldNum" sz="quarter" idx="12"/>
          </p:nvPr>
        </p:nvSpPr>
        <p:spPr/>
        <p:txBody>
          <a:bodyPr/>
          <a:lstStyle/>
          <a:p>
            <a:fld id="{647FAC3E-630C-47DD-B0E1-CD873C0E77FB}" type="slidenum">
              <a:rPr lang="es-ES" altLang="en-US" smtClean="0"/>
              <a:pPr/>
              <a:t>11</a:t>
            </a:fld>
            <a:endParaRPr lang="es-ES" altLang="en-US"/>
          </a:p>
        </p:txBody>
      </p:sp>
    </p:spTree>
    <p:extLst>
      <p:ext uri="{BB962C8B-B14F-4D97-AF65-F5344CB8AC3E}">
        <p14:creationId xmlns:p14="http://schemas.microsoft.com/office/powerpoint/2010/main" val="326159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5A9D3-0C77-98FA-8BDE-15C4A1F53104}"/>
              </a:ext>
            </a:extLst>
          </p:cNvPr>
          <p:cNvSpPr>
            <a:spLocks noGrp="1"/>
          </p:cNvSpPr>
          <p:nvPr>
            <p:ph type="title"/>
          </p:nvPr>
        </p:nvSpPr>
        <p:spPr/>
        <p:txBody>
          <a:bodyPr/>
          <a:lstStyle/>
          <a:p>
            <a:r>
              <a:rPr lang="es-CL" dirty="0"/>
              <a:t>Tipos de objetos </a:t>
            </a:r>
            <a:r>
              <a:rPr lang="es-CL" dirty="0">
                <a:sym typeface="Wingdings" panose="05000000000000000000" pitchFamily="2" charset="2"/>
              </a:rPr>
              <a:t> Factor</a:t>
            </a:r>
            <a:endParaRPr lang="es-CL" dirty="0"/>
          </a:p>
        </p:txBody>
      </p:sp>
      <p:sp>
        <p:nvSpPr>
          <p:cNvPr id="3" name="Marcador de contenido 2">
            <a:extLst>
              <a:ext uri="{FF2B5EF4-FFF2-40B4-BE49-F238E27FC236}">
                <a16:creationId xmlns:a16="http://schemas.microsoft.com/office/drawing/2014/main" id="{03251923-19DE-2B85-0177-233EBE2018BD}"/>
              </a:ext>
            </a:extLst>
          </p:cNvPr>
          <p:cNvSpPr>
            <a:spLocks noGrp="1"/>
          </p:cNvSpPr>
          <p:nvPr>
            <p:ph idx="1"/>
          </p:nvPr>
        </p:nvSpPr>
        <p:spPr/>
        <p:txBody>
          <a:bodyPr/>
          <a:lstStyle/>
          <a:p>
            <a:r>
              <a:rPr lang="es-ES" dirty="0"/>
              <a:t>Se trata de un vector que puede almacenar dos capas de información (tiene dos dimensiones): números y letras. </a:t>
            </a:r>
          </a:p>
          <a:p>
            <a:r>
              <a:rPr lang="es-ES" dirty="0"/>
              <a:t>Es útil para variables nominales (como género) u ordinales (muy satisfecho, satisfecho, poco satisfecho, muy insatisfecho)</a:t>
            </a:r>
          </a:p>
          <a:p>
            <a:endParaRPr lang="es-ES" dirty="0"/>
          </a:p>
          <a:p>
            <a:endParaRPr lang="es-ES" dirty="0"/>
          </a:p>
          <a:p>
            <a:r>
              <a:rPr lang="es-CL" dirty="0"/>
              <a:t>genero &lt;- (1, 2, 2, 2, 1, 1)</a:t>
            </a:r>
          </a:p>
          <a:p>
            <a:r>
              <a:rPr lang="es-CL" dirty="0"/>
              <a:t>factor(genero, </a:t>
            </a:r>
            <a:r>
              <a:rPr lang="es-CL" dirty="0" err="1"/>
              <a:t>labels</a:t>
            </a:r>
            <a:r>
              <a:rPr lang="es-CL" dirty="0"/>
              <a:t> = c(“masculino", “femenino" )</a:t>
            </a:r>
          </a:p>
        </p:txBody>
      </p:sp>
      <p:sp>
        <p:nvSpPr>
          <p:cNvPr id="4" name="Marcador de número de diapositiva 3">
            <a:extLst>
              <a:ext uri="{FF2B5EF4-FFF2-40B4-BE49-F238E27FC236}">
                <a16:creationId xmlns:a16="http://schemas.microsoft.com/office/drawing/2014/main" id="{A0A519F5-FCBE-4106-7520-6F84F80D4ECD}"/>
              </a:ext>
            </a:extLst>
          </p:cNvPr>
          <p:cNvSpPr>
            <a:spLocks noGrp="1"/>
          </p:cNvSpPr>
          <p:nvPr>
            <p:ph type="sldNum" sz="quarter" idx="12"/>
          </p:nvPr>
        </p:nvSpPr>
        <p:spPr/>
        <p:txBody>
          <a:bodyPr/>
          <a:lstStyle/>
          <a:p>
            <a:fld id="{647FAC3E-630C-47DD-B0E1-CD873C0E77FB}" type="slidenum">
              <a:rPr lang="es-ES" altLang="en-US" smtClean="0"/>
              <a:pPr/>
              <a:t>12</a:t>
            </a:fld>
            <a:endParaRPr lang="es-ES" altLang="en-US"/>
          </a:p>
        </p:txBody>
      </p:sp>
    </p:spTree>
    <p:extLst>
      <p:ext uri="{BB962C8B-B14F-4D97-AF65-F5344CB8AC3E}">
        <p14:creationId xmlns:p14="http://schemas.microsoft.com/office/powerpoint/2010/main" val="349518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5A9D3-0C77-98FA-8BDE-15C4A1F53104}"/>
              </a:ext>
            </a:extLst>
          </p:cNvPr>
          <p:cNvSpPr>
            <a:spLocks noGrp="1"/>
          </p:cNvSpPr>
          <p:nvPr>
            <p:ph type="title"/>
          </p:nvPr>
        </p:nvSpPr>
        <p:spPr/>
        <p:txBody>
          <a:bodyPr/>
          <a:lstStyle/>
          <a:p>
            <a:r>
              <a:rPr lang="es-CL" dirty="0"/>
              <a:t>Tipos de objetos </a:t>
            </a:r>
            <a:r>
              <a:rPr lang="es-CL" dirty="0">
                <a:sym typeface="Wingdings" panose="05000000000000000000" pitchFamily="2" charset="2"/>
              </a:rPr>
              <a:t> Bases de datos (Data </a:t>
            </a:r>
            <a:r>
              <a:rPr lang="es-CL" dirty="0" err="1">
                <a:sym typeface="Wingdings" panose="05000000000000000000" pitchFamily="2" charset="2"/>
              </a:rPr>
              <a:t>Frame</a:t>
            </a:r>
            <a:r>
              <a:rPr lang="es-CL" dirty="0">
                <a:sym typeface="Wingdings" panose="05000000000000000000" pitchFamily="2" charset="2"/>
              </a:rPr>
              <a:t>)</a:t>
            </a:r>
            <a:endParaRPr lang="es-CL" dirty="0"/>
          </a:p>
        </p:txBody>
      </p:sp>
      <p:sp>
        <p:nvSpPr>
          <p:cNvPr id="3" name="Marcador de contenido 2">
            <a:extLst>
              <a:ext uri="{FF2B5EF4-FFF2-40B4-BE49-F238E27FC236}">
                <a16:creationId xmlns:a16="http://schemas.microsoft.com/office/drawing/2014/main" id="{03251923-19DE-2B85-0177-233EBE2018BD}"/>
              </a:ext>
            </a:extLst>
          </p:cNvPr>
          <p:cNvSpPr>
            <a:spLocks noGrp="1"/>
          </p:cNvSpPr>
          <p:nvPr>
            <p:ph idx="1"/>
          </p:nvPr>
        </p:nvSpPr>
        <p:spPr>
          <a:xfrm>
            <a:off x="442258" y="1727200"/>
            <a:ext cx="7717499" cy="2698240"/>
          </a:xfrm>
        </p:spPr>
        <p:txBody>
          <a:bodyPr/>
          <a:lstStyle/>
          <a:p>
            <a:r>
              <a:rPr lang="es-ES" dirty="0"/>
              <a:t>El elemento </a:t>
            </a:r>
            <a:r>
              <a:rPr lang="es-ES" dirty="0" err="1"/>
              <a:t>data.frame</a:t>
            </a:r>
            <a:r>
              <a:rPr lang="es-ES" dirty="0"/>
              <a:t> es lo que conocemos como una base de datos: Filas (casos) y columnas (variables) relacionadas entre sí:</a:t>
            </a:r>
          </a:p>
          <a:p>
            <a:endParaRPr lang="es-ES" dirty="0"/>
          </a:p>
        </p:txBody>
      </p:sp>
      <p:sp>
        <p:nvSpPr>
          <p:cNvPr id="4" name="Marcador de número de diapositiva 3">
            <a:extLst>
              <a:ext uri="{FF2B5EF4-FFF2-40B4-BE49-F238E27FC236}">
                <a16:creationId xmlns:a16="http://schemas.microsoft.com/office/drawing/2014/main" id="{A0A519F5-FCBE-4106-7520-6F84F80D4ECD}"/>
              </a:ext>
            </a:extLst>
          </p:cNvPr>
          <p:cNvSpPr>
            <a:spLocks noGrp="1"/>
          </p:cNvSpPr>
          <p:nvPr>
            <p:ph type="sldNum" sz="quarter" idx="12"/>
          </p:nvPr>
        </p:nvSpPr>
        <p:spPr/>
        <p:txBody>
          <a:bodyPr/>
          <a:lstStyle/>
          <a:p>
            <a:fld id="{647FAC3E-630C-47DD-B0E1-CD873C0E77FB}" type="slidenum">
              <a:rPr lang="es-ES" altLang="en-US" smtClean="0"/>
              <a:pPr/>
              <a:t>13</a:t>
            </a:fld>
            <a:endParaRPr lang="es-ES" altLang="en-US"/>
          </a:p>
        </p:txBody>
      </p:sp>
      <p:pic>
        <p:nvPicPr>
          <p:cNvPr id="6" name="Imagen 5">
            <a:extLst>
              <a:ext uri="{FF2B5EF4-FFF2-40B4-BE49-F238E27FC236}">
                <a16:creationId xmlns:a16="http://schemas.microsoft.com/office/drawing/2014/main" id="{726866A1-8252-E276-765C-9E0FA69293CB}"/>
              </a:ext>
            </a:extLst>
          </p:cNvPr>
          <p:cNvPicPr>
            <a:picLocks noChangeAspect="1"/>
          </p:cNvPicPr>
          <p:nvPr/>
        </p:nvPicPr>
        <p:blipFill rotWithShape="1">
          <a:blip r:embed="rId2"/>
          <a:srcRect l="20564" t="34277" r="17620" b="10489"/>
          <a:stretch/>
        </p:blipFill>
        <p:spPr>
          <a:xfrm>
            <a:off x="3932518" y="2247153"/>
            <a:ext cx="4769224" cy="2840942"/>
          </a:xfrm>
          <a:prstGeom prst="rect">
            <a:avLst/>
          </a:prstGeom>
        </p:spPr>
      </p:pic>
    </p:spTree>
    <p:extLst>
      <p:ext uri="{BB962C8B-B14F-4D97-AF65-F5344CB8AC3E}">
        <p14:creationId xmlns:p14="http://schemas.microsoft.com/office/powerpoint/2010/main" val="136932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1AEBB-4D1D-DD39-A967-7565741F0FBB}"/>
              </a:ext>
            </a:extLst>
          </p:cNvPr>
          <p:cNvSpPr>
            <a:spLocks noGrp="1"/>
          </p:cNvSpPr>
          <p:nvPr>
            <p:ph type="title"/>
          </p:nvPr>
        </p:nvSpPr>
        <p:spPr/>
        <p:txBody>
          <a:bodyPr/>
          <a:lstStyle/>
          <a:p>
            <a:r>
              <a:rPr lang="es-ES" dirty="0"/>
              <a:t>Paquetes</a:t>
            </a:r>
            <a:br>
              <a:rPr lang="es-ES" dirty="0"/>
            </a:br>
            <a:endParaRPr lang="es-CL" dirty="0"/>
          </a:p>
        </p:txBody>
      </p:sp>
      <p:sp>
        <p:nvSpPr>
          <p:cNvPr id="3" name="Marcador de contenido 2">
            <a:extLst>
              <a:ext uri="{FF2B5EF4-FFF2-40B4-BE49-F238E27FC236}">
                <a16:creationId xmlns:a16="http://schemas.microsoft.com/office/drawing/2014/main" id="{B4FD2A8D-D85A-95C2-7B8D-B6288DA91B18}"/>
              </a:ext>
            </a:extLst>
          </p:cNvPr>
          <p:cNvSpPr>
            <a:spLocks noGrp="1"/>
          </p:cNvSpPr>
          <p:nvPr>
            <p:ph idx="1"/>
          </p:nvPr>
        </p:nvSpPr>
        <p:spPr/>
        <p:txBody>
          <a:bodyPr/>
          <a:lstStyle/>
          <a:p>
            <a:endParaRPr lang="es-ES" dirty="0"/>
          </a:p>
          <a:p>
            <a:r>
              <a:rPr lang="es-ES" dirty="0"/>
              <a:t>Podemos descargarlos e instalarlos con el siguiente comando:</a:t>
            </a:r>
          </a:p>
          <a:p>
            <a:pPr lvl="1"/>
            <a:r>
              <a:rPr lang="es-ES" dirty="0" err="1"/>
              <a:t>install.packages</a:t>
            </a:r>
            <a:r>
              <a:rPr lang="es-ES" dirty="0"/>
              <a:t>("</a:t>
            </a:r>
            <a:r>
              <a:rPr lang="es-ES" dirty="0" err="1"/>
              <a:t>nombre_del_paquete</a:t>
            </a:r>
            <a:r>
              <a:rPr lang="es-ES" dirty="0"/>
              <a:t>")</a:t>
            </a:r>
          </a:p>
          <a:p>
            <a:r>
              <a:rPr lang="es-ES" dirty="0"/>
              <a:t>Sólo es necesario instalar el paquete una vez por computadora. Se descargarán de la pagina de CRAN los archivos correspondientes, ubicándose en el directorio donde hayamos instalado el programa</a:t>
            </a:r>
          </a:p>
          <a:p>
            <a:r>
              <a:rPr lang="es-ES" dirty="0"/>
              <a:t>Una vez instalado el paquete, cada vez que abramos una nueva sesión de R y </a:t>
            </a:r>
            <a:r>
              <a:rPr lang="es-ES" dirty="0" err="1"/>
              <a:t>querramos</a:t>
            </a:r>
            <a:r>
              <a:rPr lang="es-ES" dirty="0"/>
              <a:t> utilizar el mismo debemos cargarlo al ambiente de trabajo mediante la siguiente función:</a:t>
            </a:r>
          </a:p>
          <a:p>
            <a:pPr lvl="1"/>
            <a:r>
              <a:rPr lang="es-ES" dirty="0" err="1"/>
              <a:t>library</a:t>
            </a:r>
            <a:r>
              <a:rPr lang="es-ES" dirty="0"/>
              <a:t>(</a:t>
            </a:r>
            <a:r>
              <a:rPr lang="es-ES" dirty="0" err="1"/>
              <a:t>nombre_del_paquete</a:t>
            </a:r>
            <a:r>
              <a:rPr lang="es-ES" dirty="0"/>
              <a:t>)</a:t>
            </a:r>
            <a:endParaRPr lang="es-CL" dirty="0"/>
          </a:p>
        </p:txBody>
      </p:sp>
      <p:sp>
        <p:nvSpPr>
          <p:cNvPr id="4" name="Marcador de número de diapositiva 3">
            <a:extLst>
              <a:ext uri="{FF2B5EF4-FFF2-40B4-BE49-F238E27FC236}">
                <a16:creationId xmlns:a16="http://schemas.microsoft.com/office/drawing/2014/main" id="{E1C779BC-5967-5F5A-178E-0145F8D2B0B4}"/>
              </a:ext>
            </a:extLst>
          </p:cNvPr>
          <p:cNvSpPr>
            <a:spLocks noGrp="1"/>
          </p:cNvSpPr>
          <p:nvPr>
            <p:ph type="sldNum" sz="quarter" idx="12"/>
          </p:nvPr>
        </p:nvSpPr>
        <p:spPr/>
        <p:txBody>
          <a:bodyPr/>
          <a:lstStyle/>
          <a:p>
            <a:fld id="{647FAC3E-630C-47DD-B0E1-CD873C0E77FB}" type="slidenum">
              <a:rPr lang="es-ES" altLang="en-US" smtClean="0"/>
              <a:pPr/>
              <a:t>14</a:t>
            </a:fld>
            <a:endParaRPr lang="es-ES" altLang="en-US"/>
          </a:p>
        </p:txBody>
      </p:sp>
    </p:spTree>
    <p:extLst>
      <p:ext uri="{BB962C8B-B14F-4D97-AF65-F5344CB8AC3E}">
        <p14:creationId xmlns:p14="http://schemas.microsoft.com/office/powerpoint/2010/main" val="308958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0F984B4-88BF-789F-23BE-35D1A3C46F56}"/>
              </a:ext>
            </a:extLst>
          </p:cNvPr>
          <p:cNvSpPr>
            <a:spLocks noGrp="1"/>
          </p:cNvSpPr>
          <p:nvPr>
            <p:ph idx="1"/>
          </p:nvPr>
        </p:nvSpPr>
        <p:spPr>
          <a:xfrm>
            <a:off x="630440" y="384830"/>
            <a:ext cx="7682400" cy="3416400"/>
          </a:xfrm>
        </p:spPr>
        <p:txBody>
          <a:bodyPr/>
          <a:lstStyle/>
          <a:p>
            <a:r>
              <a:rPr lang="es-CL" dirty="0" err="1"/>
              <a:t>install.packages</a:t>
            </a:r>
            <a:r>
              <a:rPr lang="es-CL" dirty="0"/>
              <a:t>(“</a:t>
            </a:r>
            <a:r>
              <a:rPr lang="es-CL" dirty="0" err="1"/>
              <a:t>openxlsx</a:t>
            </a:r>
            <a:r>
              <a:rPr lang="es-CL" dirty="0"/>
              <a:t>")</a:t>
            </a:r>
          </a:p>
          <a:p>
            <a:pPr lvl="1"/>
            <a:r>
              <a:rPr lang="es-CL" dirty="0"/>
              <a:t>Para abrir archivos </a:t>
            </a:r>
            <a:r>
              <a:rPr lang="es-CL" dirty="0" err="1"/>
              <a:t>excel</a:t>
            </a:r>
            <a:endParaRPr lang="es-CL" dirty="0"/>
          </a:p>
          <a:p>
            <a:r>
              <a:rPr lang="es-CL" dirty="0" err="1"/>
              <a:t>install.packages</a:t>
            </a:r>
            <a:r>
              <a:rPr lang="es-CL" dirty="0"/>
              <a:t>(“</a:t>
            </a:r>
            <a:r>
              <a:rPr lang="es-CL" dirty="0" err="1"/>
              <a:t>tidyverse</a:t>
            </a:r>
            <a:r>
              <a:rPr lang="es-CL" dirty="0"/>
              <a:t>")</a:t>
            </a:r>
          </a:p>
          <a:p>
            <a:pPr lvl="1"/>
            <a:r>
              <a:rPr lang="es-CL" dirty="0"/>
              <a:t>Conjunto de paquetes para limpiar, ordenar, recodificar y graficar datos</a:t>
            </a:r>
          </a:p>
          <a:p>
            <a:pPr lvl="2"/>
            <a:r>
              <a:rPr lang="es-CL" dirty="0"/>
              <a:t>con comillas</a:t>
            </a:r>
          </a:p>
          <a:p>
            <a:endParaRPr lang="es-CL" dirty="0"/>
          </a:p>
          <a:p>
            <a:endParaRPr lang="es-CL" dirty="0"/>
          </a:p>
          <a:p>
            <a:r>
              <a:rPr lang="es-CL" dirty="0"/>
              <a:t>abrir librerías (cada inicio de sesión)</a:t>
            </a:r>
          </a:p>
          <a:p>
            <a:pPr lvl="1"/>
            <a:r>
              <a:rPr lang="es-CL" dirty="0" err="1"/>
              <a:t>library</a:t>
            </a:r>
            <a:r>
              <a:rPr lang="es-CL" dirty="0"/>
              <a:t>(</a:t>
            </a:r>
            <a:r>
              <a:rPr lang="es-CL" dirty="0" err="1"/>
              <a:t>openxlsx</a:t>
            </a:r>
            <a:r>
              <a:rPr lang="es-CL" dirty="0"/>
              <a:t>)</a:t>
            </a:r>
          </a:p>
          <a:p>
            <a:pPr lvl="1"/>
            <a:r>
              <a:rPr lang="es-CL" dirty="0" err="1"/>
              <a:t>library</a:t>
            </a:r>
            <a:r>
              <a:rPr lang="es-CL" dirty="0"/>
              <a:t>(</a:t>
            </a:r>
            <a:r>
              <a:rPr lang="es-CL" dirty="0" err="1"/>
              <a:t>tidyverse</a:t>
            </a:r>
            <a:r>
              <a:rPr lang="es-CL" dirty="0"/>
              <a:t>)</a:t>
            </a:r>
          </a:p>
          <a:p>
            <a:r>
              <a:rPr lang="es-CL" dirty="0"/>
              <a:t>Opción de </a:t>
            </a:r>
            <a:r>
              <a:rPr lang="es-CL" dirty="0" err="1"/>
              <a:t>pacman</a:t>
            </a:r>
            <a:r>
              <a:rPr lang="es-CL" dirty="0"/>
              <a:t>: </a:t>
            </a:r>
          </a:p>
          <a:p>
            <a:pPr lvl="1"/>
            <a:r>
              <a:rPr lang="es-CL" dirty="0" err="1"/>
              <a:t>pacman</a:t>
            </a:r>
            <a:r>
              <a:rPr lang="es-CL" dirty="0"/>
              <a:t>::</a:t>
            </a:r>
            <a:r>
              <a:rPr lang="es-CL" dirty="0" err="1"/>
              <a:t>p_load</a:t>
            </a:r>
            <a:r>
              <a:rPr lang="es-CL" dirty="0"/>
              <a:t>(</a:t>
            </a:r>
            <a:r>
              <a:rPr lang="es-CL" dirty="0" err="1"/>
              <a:t>tidyverse</a:t>
            </a:r>
            <a:r>
              <a:rPr lang="es-CL" dirty="0"/>
              <a:t>, </a:t>
            </a:r>
            <a:r>
              <a:rPr lang="es-CL" dirty="0" err="1"/>
              <a:t>openxlsx</a:t>
            </a:r>
            <a:r>
              <a:rPr lang="es-CL" dirty="0"/>
              <a:t>, </a:t>
            </a:r>
            <a:r>
              <a:rPr lang="es-CL" dirty="0" err="1"/>
              <a:t>readxl,readr,janitor</a:t>
            </a:r>
            <a:r>
              <a:rPr lang="es-CL" dirty="0"/>
              <a:t>, </a:t>
            </a:r>
            <a:r>
              <a:rPr lang="es-CL" dirty="0" err="1"/>
              <a:t>forcats</a:t>
            </a:r>
            <a:r>
              <a:rPr lang="es-CL" dirty="0"/>
              <a:t>, </a:t>
            </a:r>
            <a:r>
              <a:rPr lang="es-CL" dirty="0" err="1"/>
              <a:t>writexl</a:t>
            </a:r>
            <a:r>
              <a:rPr lang="es-CL" dirty="0"/>
              <a:t>, </a:t>
            </a:r>
            <a:r>
              <a:rPr lang="es-CL" dirty="0" err="1"/>
              <a:t>DataExplorer</a:t>
            </a:r>
            <a:r>
              <a:rPr lang="es-CL" dirty="0"/>
              <a:t>,                datos,  </a:t>
            </a:r>
            <a:r>
              <a:rPr lang="es-CL" dirty="0" err="1"/>
              <a:t>knitr</a:t>
            </a:r>
            <a:r>
              <a:rPr lang="es-CL" dirty="0"/>
              <a:t>, </a:t>
            </a:r>
            <a:r>
              <a:rPr lang="es-CL" dirty="0" err="1"/>
              <a:t>gt</a:t>
            </a:r>
            <a:r>
              <a:rPr lang="es-CL" dirty="0"/>
              <a:t>, </a:t>
            </a:r>
            <a:r>
              <a:rPr lang="es-CL" dirty="0" err="1"/>
              <a:t>summarytools</a:t>
            </a:r>
            <a:r>
              <a:rPr lang="es-CL" dirty="0"/>
              <a:t>, </a:t>
            </a:r>
            <a:r>
              <a:rPr lang="es-CL" dirty="0" err="1"/>
              <a:t>ggthemes</a:t>
            </a:r>
            <a:r>
              <a:rPr lang="es-CL" dirty="0"/>
              <a:t>, </a:t>
            </a:r>
            <a:r>
              <a:rPr lang="es-CL" dirty="0" err="1"/>
              <a:t>hrbrthemes</a:t>
            </a:r>
            <a:r>
              <a:rPr lang="es-CL" dirty="0"/>
              <a:t>)</a:t>
            </a:r>
          </a:p>
        </p:txBody>
      </p:sp>
      <p:sp>
        <p:nvSpPr>
          <p:cNvPr id="4" name="Marcador de número de diapositiva 3">
            <a:extLst>
              <a:ext uri="{FF2B5EF4-FFF2-40B4-BE49-F238E27FC236}">
                <a16:creationId xmlns:a16="http://schemas.microsoft.com/office/drawing/2014/main" id="{8EDF602B-14D6-78CB-D92D-DA18747D29ED}"/>
              </a:ext>
            </a:extLst>
          </p:cNvPr>
          <p:cNvSpPr>
            <a:spLocks noGrp="1"/>
          </p:cNvSpPr>
          <p:nvPr>
            <p:ph type="sldNum" sz="quarter" idx="12"/>
          </p:nvPr>
        </p:nvSpPr>
        <p:spPr/>
        <p:txBody>
          <a:bodyPr/>
          <a:lstStyle/>
          <a:p>
            <a:fld id="{647FAC3E-630C-47DD-B0E1-CD873C0E77FB}" type="slidenum">
              <a:rPr lang="es-ES" altLang="en-US" smtClean="0"/>
              <a:pPr/>
              <a:t>15</a:t>
            </a:fld>
            <a:endParaRPr lang="es-ES" altLang="en-US"/>
          </a:p>
        </p:txBody>
      </p:sp>
    </p:spTree>
    <p:extLst>
      <p:ext uri="{BB962C8B-B14F-4D97-AF65-F5344CB8AC3E}">
        <p14:creationId xmlns:p14="http://schemas.microsoft.com/office/powerpoint/2010/main" val="3577447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1AEBB-4D1D-DD39-A967-7565741F0FBB}"/>
              </a:ext>
            </a:extLst>
          </p:cNvPr>
          <p:cNvSpPr>
            <a:spLocks noGrp="1"/>
          </p:cNvSpPr>
          <p:nvPr>
            <p:ph type="title"/>
          </p:nvPr>
        </p:nvSpPr>
        <p:spPr/>
        <p:txBody>
          <a:bodyPr/>
          <a:lstStyle/>
          <a:p>
            <a:r>
              <a:rPr lang="es-ES" dirty="0"/>
              <a:t>Los proyectos</a:t>
            </a:r>
            <a:br>
              <a:rPr lang="es-ES" dirty="0"/>
            </a:br>
            <a:endParaRPr lang="es-CL" dirty="0"/>
          </a:p>
        </p:txBody>
      </p:sp>
      <p:sp>
        <p:nvSpPr>
          <p:cNvPr id="3" name="Marcador de contenido 2">
            <a:extLst>
              <a:ext uri="{FF2B5EF4-FFF2-40B4-BE49-F238E27FC236}">
                <a16:creationId xmlns:a16="http://schemas.microsoft.com/office/drawing/2014/main" id="{B4FD2A8D-D85A-95C2-7B8D-B6288DA91B18}"/>
              </a:ext>
            </a:extLst>
          </p:cNvPr>
          <p:cNvSpPr>
            <a:spLocks noGrp="1"/>
          </p:cNvSpPr>
          <p:nvPr>
            <p:ph idx="1"/>
          </p:nvPr>
        </p:nvSpPr>
        <p:spPr/>
        <p:txBody>
          <a:bodyPr/>
          <a:lstStyle/>
          <a:p>
            <a:r>
              <a:rPr lang="es-ES" dirty="0"/>
              <a:t>¿Cómo garantizar que la ruta para importar bases de datos al ambiente de R y para exportar resultados pueda funcionar si muevo mis carpetas o las comparto?</a:t>
            </a:r>
          </a:p>
          <a:p>
            <a:endParaRPr lang="es-ES" dirty="0"/>
          </a:p>
        </p:txBody>
      </p:sp>
      <p:sp>
        <p:nvSpPr>
          <p:cNvPr id="4" name="Marcador de número de diapositiva 3">
            <a:extLst>
              <a:ext uri="{FF2B5EF4-FFF2-40B4-BE49-F238E27FC236}">
                <a16:creationId xmlns:a16="http://schemas.microsoft.com/office/drawing/2014/main" id="{E1C779BC-5967-5F5A-178E-0145F8D2B0B4}"/>
              </a:ext>
            </a:extLst>
          </p:cNvPr>
          <p:cNvSpPr>
            <a:spLocks noGrp="1"/>
          </p:cNvSpPr>
          <p:nvPr>
            <p:ph type="sldNum" sz="quarter" idx="12"/>
          </p:nvPr>
        </p:nvSpPr>
        <p:spPr/>
        <p:txBody>
          <a:bodyPr/>
          <a:lstStyle/>
          <a:p>
            <a:fld id="{647FAC3E-630C-47DD-B0E1-CD873C0E77FB}" type="slidenum">
              <a:rPr lang="es-ES" altLang="en-US" smtClean="0"/>
              <a:pPr/>
              <a:t>16</a:t>
            </a:fld>
            <a:endParaRPr lang="es-ES" altLang="en-US"/>
          </a:p>
        </p:txBody>
      </p:sp>
      <p:sp>
        <p:nvSpPr>
          <p:cNvPr id="6" name="Rectangle 2">
            <a:extLst>
              <a:ext uri="{FF2B5EF4-FFF2-40B4-BE49-F238E27FC236}">
                <a16:creationId xmlns:a16="http://schemas.microsoft.com/office/drawing/2014/main" id="{C1A17179-39BE-7564-B374-CEAE124A22C2}"/>
              </a:ext>
            </a:extLst>
          </p:cNvPr>
          <p:cNvSpPr>
            <a:spLocks noChangeArrowheads="1"/>
          </p:cNvSpPr>
          <p:nvPr/>
        </p:nvSpPr>
        <p:spPr bwMode="auto">
          <a:xfrm>
            <a:off x="619432" y="1896350"/>
            <a:ext cx="8172628" cy="78483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333333"/>
                </a:solidFill>
                <a:effectLst/>
                <a:latin typeface="Fira Code" panose="020B0809050000020004" pitchFamily="49" charset="0"/>
              </a:rPr>
              <a:t>read.csv(</a:t>
            </a:r>
            <a:r>
              <a:rPr kumimoji="0" lang="es-CL" altLang="es-CL" sz="1500" b="0" i="0" u="none" strike="noStrike" cap="none" normalizeH="0" baseline="0" dirty="0">
                <a:ln>
                  <a:noFill/>
                </a:ln>
                <a:solidFill>
                  <a:srgbClr val="DD1144"/>
                </a:solidFill>
                <a:effectLst/>
                <a:latin typeface="Fira Code" panose="020B0809050000020004" pitchFamily="49" charset="0"/>
              </a:rPr>
              <a:t>"C:\Users\Guido\Investigación\Bases_COvid\Base Covid19.csv"</a:t>
            </a:r>
            <a:r>
              <a:rPr kumimoji="0" lang="es-CL" altLang="es-CL" sz="1500" b="0" i="0" u="none" strike="noStrike" cap="none" normalizeH="0" baseline="0" dirty="0">
                <a:ln>
                  <a:noFill/>
                </a:ln>
                <a:solidFill>
                  <a:srgbClr val="333333"/>
                </a:solidFill>
                <a:effectLst/>
                <a:latin typeface="Fira Code" panose="020B080905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1" i="0" u="none" strike="noStrike" cap="none" normalizeH="0" baseline="0" dirty="0" err="1">
                <a:ln>
                  <a:noFill/>
                </a:ln>
                <a:solidFill>
                  <a:srgbClr val="333333"/>
                </a:solidFill>
                <a:effectLst/>
                <a:latin typeface="Fira Code" panose="020B0809050000020004" pitchFamily="49" charset="0"/>
              </a:rPr>
              <a:t>dir.create</a:t>
            </a:r>
            <a:r>
              <a:rPr kumimoji="0" lang="es-CL" altLang="es-CL" sz="1500" b="1" i="0" u="none" strike="noStrike" cap="none" normalizeH="0" baseline="0" dirty="0">
                <a:ln>
                  <a:noFill/>
                </a:ln>
                <a:solidFill>
                  <a:srgbClr val="333333"/>
                </a:solidFill>
                <a:effectLst/>
                <a:latin typeface="Fira Code" panose="020B0809050000020004" pitchFamily="49" charset="0"/>
              </a:rPr>
              <a:t>(</a:t>
            </a:r>
            <a:r>
              <a:rPr kumimoji="0" lang="es-CL" altLang="es-CL" sz="1500" b="1" i="0" u="none" strike="noStrike" cap="none" normalizeH="0" baseline="0" dirty="0">
                <a:ln>
                  <a:noFill/>
                </a:ln>
                <a:solidFill>
                  <a:srgbClr val="DD1144"/>
                </a:solidFill>
                <a:effectLst/>
                <a:latin typeface="Fira Code" panose="020B0809050000020004" pitchFamily="49" charset="0"/>
              </a:rPr>
              <a:t>"C:\Users\Guido\Investigación\Resultados"</a:t>
            </a:r>
            <a:r>
              <a:rPr kumimoji="0" lang="es-CL" altLang="es-CL" sz="1500" b="1" i="0" u="none" strike="noStrike" cap="none" normalizeH="0" baseline="0" dirty="0">
                <a:ln>
                  <a:noFill/>
                </a:ln>
                <a:solidFill>
                  <a:srgbClr val="333333"/>
                </a:solidFill>
                <a:effectLst/>
                <a:latin typeface="Fira Code" panose="020B0809050000020004" pitchFamily="49" charset="0"/>
              </a:rPr>
              <a:t>)</a:t>
            </a:r>
            <a:endParaRPr kumimoji="0" lang="es-CL" altLang="es-CL" sz="1500" b="0" i="0" u="none" strike="noStrike" cap="none" normalizeH="0" baseline="0" dirty="0">
              <a:ln>
                <a:noFill/>
              </a:ln>
              <a:solidFill>
                <a:srgbClr val="333333"/>
              </a:solidFill>
              <a:effectLst/>
              <a:latin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err="1">
                <a:ln>
                  <a:noFill/>
                </a:ln>
                <a:solidFill>
                  <a:srgbClr val="333333"/>
                </a:solidFill>
                <a:effectLst/>
                <a:latin typeface="Fira Code" panose="020B0809050000020004" pitchFamily="49" charset="0"/>
              </a:rPr>
              <a:t>setwd</a:t>
            </a:r>
            <a:r>
              <a:rPr kumimoji="0" lang="es-CL" altLang="es-CL" sz="1500" b="0" i="0" u="none" strike="noStrike" cap="none" normalizeH="0" baseline="0" dirty="0">
                <a:ln>
                  <a:noFill/>
                </a:ln>
                <a:solidFill>
                  <a:srgbClr val="333333"/>
                </a:solidFill>
                <a:effectLst/>
                <a:latin typeface="Fira Code" panose="020B0809050000020004" pitchFamily="49" charset="0"/>
              </a:rPr>
              <a:t>(</a:t>
            </a:r>
            <a:r>
              <a:rPr kumimoji="0" lang="es-CL" altLang="es-CL" sz="1500" b="0" i="0" u="none" strike="noStrike" cap="none" normalizeH="0" baseline="0" dirty="0">
                <a:ln>
                  <a:noFill/>
                </a:ln>
                <a:solidFill>
                  <a:srgbClr val="DD1144"/>
                </a:solidFill>
                <a:effectLst/>
                <a:latin typeface="Fira Code" panose="020B0809050000020004" pitchFamily="49" charset="0"/>
              </a:rPr>
              <a:t>"C:\Users\Guido\Cursos\Diplomatura UNSAM\")</a:t>
            </a: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pic>
        <p:nvPicPr>
          <p:cNvPr id="8" name="Imagen 7">
            <a:extLst>
              <a:ext uri="{FF2B5EF4-FFF2-40B4-BE49-F238E27FC236}">
                <a16:creationId xmlns:a16="http://schemas.microsoft.com/office/drawing/2014/main" id="{23DF5852-C389-F3F0-E3B0-B931D05BAECE}"/>
              </a:ext>
            </a:extLst>
          </p:cNvPr>
          <p:cNvPicPr>
            <a:picLocks noChangeAspect="1"/>
          </p:cNvPicPr>
          <p:nvPr/>
        </p:nvPicPr>
        <p:blipFill>
          <a:blip r:embed="rId2"/>
          <a:stretch>
            <a:fillRect/>
          </a:stretch>
        </p:blipFill>
        <p:spPr>
          <a:xfrm>
            <a:off x="5402826" y="2958277"/>
            <a:ext cx="1524000" cy="1333500"/>
          </a:xfrm>
          <a:prstGeom prst="rect">
            <a:avLst/>
          </a:prstGeom>
        </p:spPr>
      </p:pic>
    </p:spTree>
    <p:extLst>
      <p:ext uri="{BB962C8B-B14F-4D97-AF65-F5344CB8AC3E}">
        <p14:creationId xmlns:p14="http://schemas.microsoft.com/office/powerpoint/2010/main" val="1873628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61AEBB-4D1D-DD39-A967-7565741F0FBB}"/>
              </a:ext>
            </a:extLst>
          </p:cNvPr>
          <p:cNvSpPr>
            <a:spLocks noGrp="1"/>
          </p:cNvSpPr>
          <p:nvPr>
            <p:ph type="title"/>
          </p:nvPr>
        </p:nvSpPr>
        <p:spPr/>
        <p:txBody>
          <a:bodyPr/>
          <a:lstStyle/>
          <a:p>
            <a:r>
              <a:rPr lang="es-ES" dirty="0"/>
              <a:t>Importación</a:t>
            </a:r>
            <a:br>
              <a:rPr lang="es-ES" dirty="0"/>
            </a:br>
            <a:endParaRPr lang="es-CL" dirty="0"/>
          </a:p>
        </p:txBody>
      </p:sp>
      <p:sp>
        <p:nvSpPr>
          <p:cNvPr id="3" name="Marcador de contenido 2">
            <a:extLst>
              <a:ext uri="{FF2B5EF4-FFF2-40B4-BE49-F238E27FC236}">
                <a16:creationId xmlns:a16="http://schemas.microsoft.com/office/drawing/2014/main" id="{B4FD2A8D-D85A-95C2-7B8D-B6288DA91B18}"/>
              </a:ext>
            </a:extLst>
          </p:cNvPr>
          <p:cNvSpPr>
            <a:spLocks noGrp="1"/>
          </p:cNvSpPr>
          <p:nvPr>
            <p:ph idx="1"/>
          </p:nvPr>
        </p:nvSpPr>
        <p:spPr/>
        <p:txBody>
          <a:bodyPr/>
          <a:lstStyle/>
          <a:p>
            <a:r>
              <a:rPr lang="es-ES" dirty="0"/>
              <a:t>A la hora de importar una base de datos nos podemos llegar a enfrentar a distintos tipos de archivos. En R contamos con distintos paquetes y funciones según el tipo de extensión del archivo:</a:t>
            </a:r>
          </a:p>
          <a:p>
            <a:endParaRPr lang="es-ES" dirty="0"/>
          </a:p>
        </p:txBody>
      </p:sp>
      <p:sp>
        <p:nvSpPr>
          <p:cNvPr id="4" name="Marcador de número de diapositiva 3">
            <a:extLst>
              <a:ext uri="{FF2B5EF4-FFF2-40B4-BE49-F238E27FC236}">
                <a16:creationId xmlns:a16="http://schemas.microsoft.com/office/drawing/2014/main" id="{E1C779BC-5967-5F5A-178E-0145F8D2B0B4}"/>
              </a:ext>
            </a:extLst>
          </p:cNvPr>
          <p:cNvSpPr>
            <a:spLocks noGrp="1"/>
          </p:cNvSpPr>
          <p:nvPr>
            <p:ph type="sldNum" sz="quarter" idx="12"/>
          </p:nvPr>
        </p:nvSpPr>
        <p:spPr/>
        <p:txBody>
          <a:bodyPr/>
          <a:lstStyle/>
          <a:p>
            <a:fld id="{647FAC3E-630C-47DD-B0E1-CD873C0E77FB}" type="slidenum">
              <a:rPr lang="es-ES" altLang="en-US" smtClean="0"/>
              <a:pPr/>
              <a:t>17</a:t>
            </a:fld>
            <a:endParaRPr lang="es-ES" altLang="en-US"/>
          </a:p>
        </p:txBody>
      </p:sp>
      <p:graphicFrame>
        <p:nvGraphicFramePr>
          <p:cNvPr id="5" name="Tabla 4">
            <a:extLst>
              <a:ext uri="{FF2B5EF4-FFF2-40B4-BE49-F238E27FC236}">
                <a16:creationId xmlns:a16="http://schemas.microsoft.com/office/drawing/2014/main" id="{54E6D354-AA7E-4B1B-7271-CAF36E870218}"/>
              </a:ext>
            </a:extLst>
          </p:cNvPr>
          <p:cNvGraphicFramePr>
            <a:graphicFrameLocks noGrp="1"/>
          </p:cNvGraphicFramePr>
          <p:nvPr>
            <p:extLst>
              <p:ext uri="{D42A27DB-BD31-4B8C-83A1-F6EECF244321}">
                <p14:modId xmlns:p14="http://schemas.microsoft.com/office/powerpoint/2010/main" val="1118895680"/>
              </p:ext>
            </p:extLst>
          </p:nvPr>
        </p:nvGraphicFramePr>
        <p:xfrm>
          <a:off x="1221461" y="1913027"/>
          <a:ext cx="7683500" cy="2609860"/>
        </p:xfrm>
        <a:graphic>
          <a:graphicData uri="http://schemas.openxmlformats.org/drawingml/2006/table">
            <a:tbl>
              <a:tblPr/>
              <a:tblGrid>
                <a:gridCol w="1920875">
                  <a:extLst>
                    <a:ext uri="{9D8B030D-6E8A-4147-A177-3AD203B41FA5}">
                      <a16:colId xmlns:a16="http://schemas.microsoft.com/office/drawing/2014/main" val="445754741"/>
                    </a:ext>
                  </a:extLst>
                </a:gridCol>
                <a:gridCol w="1920875">
                  <a:extLst>
                    <a:ext uri="{9D8B030D-6E8A-4147-A177-3AD203B41FA5}">
                      <a16:colId xmlns:a16="http://schemas.microsoft.com/office/drawing/2014/main" val="3589002040"/>
                    </a:ext>
                  </a:extLst>
                </a:gridCol>
                <a:gridCol w="1920875">
                  <a:extLst>
                    <a:ext uri="{9D8B030D-6E8A-4147-A177-3AD203B41FA5}">
                      <a16:colId xmlns:a16="http://schemas.microsoft.com/office/drawing/2014/main" val="1116956975"/>
                    </a:ext>
                  </a:extLst>
                </a:gridCol>
                <a:gridCol w="1920875">
                  <a:extLst>
                    <a:ext uri="{9D8B030D-6E8A-4147-A177-3AD203B41FA5}">
                      <a16:colId xmlns:a16="http://schemas.microsoft.com/office/drawing/2014/main" val="848686070"/>
                    </a:ext>
                  </a:extLst>
                </a:gridCol>
              </a:tblGrid>
              <a:tr h="0">
                <a:tc>
                  <a:txBody>
                    <a:bodyPr/>
                    <a:lstStyle/>
                    <a:p>
                      <a:pPr algn="l"/>
                      <a:r>
                        <a:rPr lang="es-CL" b="1">
                          <a:effectLst/>
                          <a:latin typeface="Catamaran" panose="020B0604020202020204" charset="0"/>
                          <a:cs typeface="Catamaran" panose="020B0604020202020204" charset="0"/>
                        </a:rPr>
                        <a:t>Tipo de archivo</a:t>
                      </a:r>
                    </a:p>
                  </a:txBody>
                  <a:tcPr marL="23813" marR="23813" marT="23813" marB="23813" anchor="ctr">
                    <a:lnL>
                      <a:noFill/>
                    </a:lnL>
                    <a:lnR>
                      <a:noFill/>
                    </a:lnR>
                    <a:lnT>
                      <a:noFill/>
                    </a:lnT>
                    <a:lnB w="4763" cap="flat" cmpd="sng" algn="ctr">
                      <a:solidFill>
                        <a:srgbClr val="DDDDDD"/>
                      </a:solidFill>
                      <a:prstDash val="solid"/>
                      <a:round/>
                      <a:headEnd type="none" w="med" len="med"/>
                      <a:tailEnd type="none" w="med" len="med"/>
                    </a:lnB>
                  </a:tcPr>
                </a:tc>
                <a:tc>
                  <a:txBody>
                    <a:bodyPr/>
                    <a:lstStyle/>
                    <a:p>
                      <a:pPr algn="l"/>
                      <a:r>
                        <a:rPr lang="es-CL" b="1">
                          <a:effectLst/>
                          <a:latin typeface="Catamaran" panose="020B0604020202020204" charset="0"/>
                          <a:cs typeface="Catamaran" panose="020B0604020202020204" charset="0"/>
                        </a:rPr>
                        <a:t>Paquete</a:t>
                      </a:r>
                    </a:p>
                  </a:txBody>
                  <a:tcPr marL="23813" marR="23813" marT="23813" marB="23813" anchor="ctr">
                    <a:lnL>
                      <a:noFill/>
                    </a:lnL>
                    <a:lnR>
                      <a:noFill/>
                    </a:lnR>
                    <a:lnT>
                      <a:noFill/>
                    </a:lnT>
                    <a:lnB w="4763" cap="flat" cmpd="sng" algn="ctr">
                      <a:solidFill>
                        <a:srgbClr val="DDDDDD"/>
                      </a:solidFill>
                      <a:prstDash val="solid"/>
                      <a:round/>
                      <a:headEnd type="none" w="med" len="med"/>
                      <a:tailEnd type="none" w="med" len="med"/>
                    </a:lnB>
                  </a:tcPr>
                </a:tc>
                <a:tc>
                  <a:txBody>
                    <a:bodyPr/>
                    <a:lstStyle/>
                    <a:p>
                      <a:pPr algn="l"/>
                      <a:r>
                        <a:rPr lang="es-CL" b="1">
                          <a:effectLst/>
                          <a:latin typeface="Catamaran" panose="020B0604020202020204" charset="0"/>
                          <a:cs typeface="Catamaran" panose="020B0604020202020204" charset="0"/>
                        </a:rPr>
                        <a:t>Extension</a:t>
                      </a:r>
                    </a:p>
                  </a:txBody>
                  <a:tcPr marL="23813" marR="23813" marT="23813" marB="23813" anchor="ctr">
                    <a:lnL>
                      <a:noFill/>
                    </a:lnL>
                    <a:lnR>
                      <a:noFill/>
                    </a:lnR>
                    <a:lnT>
                      <a:noFill/>
                    </a:lnT>
                    <a:lnB w="4763" cap="flat" cmpd="sng" algn="ctr">
                      <a:solidFill>
                        <a:srgbClr val="DDDDDD"/>
                      </a:solidFill>
                      <a:prstDash val="solid"/>
                      <a:round/>
                      <a:headEnd type="none" w="med" len="med"/>
                      <a:tailEnd type="none" w="med" len="med"/>
                    </a:lnB>
                  </a:tcPr>
                </a:tc>
                <a:tc>
                  <a:txBody>
                    <a:bodyPr/>
                    <a:lstStyle/>
                    <a:p>
                      <a:pPr algn="l"/>
                      <a:r>
                        <a:rPr lang="es-CL" b="1" dirty="0">
                          <a:effectLst/>
                          <a:latin typeface="Catamaran" panose="020B0604020202020204" charset="0"/>
                          <a:cs typeface="Catamaran" panose="020B0604020202020204" charset="0"/>
                        </a:rPr>
                        <a:t>Funciones</a:t>
                      </a:r>
                    </a:p>
                  </a:txBody>
                  <a:tcPr marL="23813" marR="23813" marT="23813" marB="23813" anchor="ctr">
                    <a:lnL>
                      <a:noFill/>
                    </a:lnL>
                    <a:lnR>
                      <a:noFill/>
                    </a:lnR>
                    <a:lnT>
                      <a:noFill/>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50861835"/>
                  </a:ext>
                </a:extLst>
              </a:tr>
              <a:tr h="0">
                <a:tc>
                  <a:txBody>
                    <a:bodyPr/>
                    <a:lstStyle/>
                    <a:p>
                      <a:pPr algn="l"/>
                      <a:r>
                        <a:rPr lang="es-CL">
                          <a:effectLst/>
                          <a:latin typeface="Catamaran" panose="020B0604020202020204" charset="0"/>
                          <a:cs typeface="Catamaran" panose="020B0604020202020204" charset="0"/>
                        </a:rPr>
                        <a:t>Texto Plano</a:t>
                      </a:r>
                    </a:p>
                  </a:txBody>
                  <a:tcPr marL="23813" marR="23813" marT="23813" marB="23813" anchor="ctr">
                    <a:lnL>
                      <a:noFill/>
                    </a:lnL>
                    <a:lnR>
                      <a:noFill/>
                    </a:lnR>
                    <a:lnT w="4763" cap="flat" cmpd="sng" algn="ctr">
                      <a:solidFill>
                        <a:srgbClr val="DDDDDD"/>
                      </a:solidFill>
                      <a:prstDash val="solid"/>
                      <a:round/>
                      <a:headEnd type="none" w="med" len="med"/>
                      <a:tailEnd type="none" w="med" len="med"/>
                    </a:lnT>
                    <a:lnB>
                      <a:noFill/>
                    </a:lnB>
                  </a:tcPr>
                </a:tc>
                <a:tc>
                  <a:txBody>
                    <a:bodyPr/>
                    <a:lstStyle/>
                    <a:p>
                      <a:pPr algn="l"/>
                      <a:r>
                        <a:rPr lang="es-CL">
                          <a:effectLst/>
                          <a:latin typeface="Catamaran" panose="020B0604020202020204" charset="0"/>
                          <a:cs typeface="Catamaran" panose="020B0604020202020204" charset="0"/>
                        </a:rPr>
                        <a:t>readr</a:t>
                      </a:r>
                    </a:p>
                  </a:txBody>
                  <a:tcPr marL="23813" marR="23813" marT="23813" marB="23813" anchor="ctr">
                    <a:lnL>
                      <a:noFill/>
                    </a:lnL>
                    <a:lnR>
                      <a:noFill/>
                    </a:lnR>
                    <a:lnT w="4763" cap="flat" cmpd="sng" algn="ctr">
                      <a:solidFill>
                        <a:srgbClr val="DDDDDD"/>
                      </a:solidFill>
                      <a:prstDash val="solid"/>
                      <a:round/>
                      <a:headEnd type="none" w="med" len="med"/>
                      <a:tailEnd type="none" w="med" len="med"/>
                    </a:lnT>
                    <a:lnB>
                      <a:noFill/>
                    </a:lnB>
                  </a:tcPr>
                </a:tc>
                <a:tc>
                  <a:txBody>
                    <a:bodyPr/>
                    <a:lstStyle/>
                    <a:p>
                      <a:pPr algn="l"/>
                      <a:r>
                        <a:rPr lang="es-CL">
                          <a:effectLst/>
                          <a:latin typeface="Catamaran" panose="020B0604020202020204" charset="0"/>
                          <a:cs typeface="Catamaran" panose="020B0604020202020204" charset="0"/>
                        </a:rPr>
                        <a:t>.csv</a:t>
                      </a:r>
                    </a:p>
                  </a:txBody>
                  <a:tcPr marL="23813" marR="23813" marT="23813" marB="23813" anchor="ctr">
                    <a:lnL>
                      <a:noFill/>
                    </a:lnL>
                    <a:lnR>
                      <a:noFill/>
                    </a:lnR>
                    <a:lnT w="4763" cap="flat" cmpd="sng" algn="ctr">
                      <a:solidFill>
                        <a:srgbClr val="DDDDDD"/>
                      </a:solidFill>
                      <a:prstDash val="solid"/>
                      <a:round/>
                      <a:headEnd type="none" w="med" len="med"/>
                      <a:tailEnd type="none" w="med" len="med"/>
                    </a:lnT>
                    <a:lnB>
                      <a:noFill/>
                    </a:lnB>
                  </a:tcPr>
                </a:tc>
                <a:tc>
                  <a:txBody>
                    <a:bodyPr/>
                    <a:lstStyle/>
                    <a:p>
                      <a:pPr algn="l"/>
                      <a:r>
                        <a:rPr lang="es-CL" dirty="0" err="1">
                          <a:effectLst/>
                          <a:latin typeface="Catamaran" panose="020B0604020202020204" charset="0"/>
                          <a:cs typeface="Catamaran" panose="020B0604020202020204" charset="0"/>
                        </a:rPr>
                        <a:t>read_csv</a:t>
                      </a:r>
                      <a:r>
                        <a:rPr lang="es-CL" dirty="0">
                          <a:effectLst/>
                          <a:latin typeface="Catamaran" panose="020B0604020202020204" charset="0"/>
                          <a:cs typeface="Catamaran" panose="020B0604020202020204" charset="0"/>
                        </a:rPr>
                        <a:t>()</a:t>
                      </a:r>
                    </a:p>
                  </a:txBody>
                  <a:tcPr marL="23813" marR="23813" marT="23813" marB="23813" anchor="ctr">
                    <a:lnL>
                      <a:noFill/>
                    </a:lnL>
                    <a:lnR>
                      <a:noFill/>
                    </a:lnR>
                    <a:lnT w="4763"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2595494871"/>
                  </a:ext>
                </a:extLst>
              </a:tr>
              <a:tr h="0">
                <a:tc>
                  <a:txBody>
                    <a:bodyPr/>
                    <a:lstStyle/>
                    <a:p>
                      <a:pPr algn="l"/>
                      <a:r>
                        <a:rPr lang="es-CL">
                          <a:effectLst/>
                          <a:latin typeface="Catamaran" panose="020B0604020202020204" charset="0"/>
                          <a:cs typeface="Catamaran" panose="020B0604020202020204" charset="0"/>
                        </a:rPr>
                        <a:t>Texto Plano</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readr</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.txt</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read_txt()</a:t>
                      </a:r>
                    </a:p>
                  </a:txBody>
                  <a:tcPr marL="23813" marR="23813" marT="23813" marB="23813" anchor="ctr">
                    <a:lnL>
                      <a:noFill/>
                    </a:lnL>
                    <a:lnR>
                      <a:noFill/>
                    </a:lnR>
                    <a:lnT>
                      <a:noFill/>
                    </a:lnT>
                    <a:lnB>
                      <a:noFill/>
                    </a:lnB>
                    <a:solidFill>
                      <a:srgbClr val="EEEEEE"/>
                    </a:solidFill>
                  </a:tcPr>
                </a:tc>
                <a:extLst>
                  <a:ext uri="{0D108BD9-81ED-4DB2-BD59-A6C34878D82A}">
                    <a16:rowId xmlns:a16="http://schemas.microsoft.com/office/drawing/2014/main" val="1226824986"/>
                  </a:ext>
                </a:extLst>
              </a:tr>
              <a:tr h="0">
                <a:tc>
                  <a:txBody>
                    <a:bodyPr/>
                    <a:lstStyle/>
                    <a:p>
                      <a:pPr algn="l"/>
                      <a:r>
                        <a:rPr lang="es-CL">
                          <a:effectLst/>
                          <a:latin typeface="Catamaran" panose="020B0604020202020204" charset="0"/>
                          <a:cs typeface="Catamaran" panose="020B0604020202020204" charset="0"/>
                        </a:rPr>
                        <a:t>Texto Plano</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readr</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.tsv</a:t>
                      </a:r>
                    </a:p>
                  </a:txBody>
                  <a:tcPr marL="23813" marR="23813" marT="23813" marB="23813" anchor="ctr">
                    <a:lnL>
                      <a:noFill/>
                    </a:lnL>
                    <a:lnR>
                      <a:noFill/>
                    </a:lnR>
                    <a:lnT>
                      <a:noFill/>
                    </a:lnT>
                    <a:lnB>
                      <a:noFill/>
                    </a:lnB>
                  </a:tcPr>
                </a:tc>
                <a:tc>
                  <a:txBody>
                    <a:bodyPr/>
                    <a:lstStyle/>
                    <a:p>
                      <a:pPr algn="l"/>
                      <a:r>
                        <a:rPr lang="es-CL" dirty="0" err="1">
                          <a:effectLst/>
                          <a:latin typeface="Catamaran" panose="020B0604020202020204" charset="0"/>
                          <a:cs typeface="Catamaran" panose="020B0604020202020204" charset="0"/>
                        </a:rPr>
                        <a:t>read_tsv</a:t>
                      </a:r>
                      <a:r>
                        <a:rPr lang="es-CL" dirty="0">
                          <a:effectLst/>
                          <a:latin typeface="Catamaran" panose="020B0604020202020204" charset="0"/>
                          <a:cs typeface="Catamaran" panose="020B0604020202020204" charset="0"/>
                        </a:rPr>
                        <a:t>()</a:t>
                      </a:r>
                    </a:p>
                  </a:txBody>
                  <a:tcPr marL="23813" marR="23813" marT="23813" marB="23813" anchor="ctr">
                    <a:lnL>
                      <a:noFill/>
                    </a:lnL>
                    <a:lnR>
                      <a:noFill/>
                    </a:lnR>
                    <a:lnT>
                      <a:noFill/>
                    </a:lnT>
                    <a:lnB>
                      <a:noFill/>
                    </a:lnB>
                  </a:tcPr>
                </a:tc>
                <a:extLst>
                  <a:ext uri="{0D108BD9-81ED-4DB2-BD59-A6C34878D82A}">
                    <a16:rowId xmlns:a16="http://schemas.microsoft.com/office/drawing/2014/main" val="3307932620"/>
                  </a:ext>
                </a:extLst>
              </a:tr>
              <a:tr h="0">
                <a:tc>
                  <a:txBody>
                    <a:bodyPr/>
                    <a:lstStyle/>
                    <a:p>
                      <a:pPr algn="l"/>
                      <a:r>
                        <a:rPr lang="es-CL">
                          <a:effectLst/>
                          <a:latin typeface="Catamaran" panose="020B0604020202020204" charset="0"/>
                          <a:cs typeface="Catamaran" panose="020B0604020202020204" charset="0"/>
                        </a:rPr>
                        <a:t>Extension de R</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RBase</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.RDS</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readRDS()</a:t>
                      </a:r>
                    </a:p>
                  </a:txBody>
                  <a:tcPr marL="23813" marR="23813" marT="23813" marB="23813" anchor="ctr">
                    <a:lnL>
                      <a:noFill/>
                    </a:lnL>
                    <a:lnR>
                      <a:noFill/>
                    </a:lnR>
                    <a:lnT>
                      <a:noFill/>
                    </a:lnT>
                    <a:lnB>
                      <a:noFill/>
                    </a:lnB>
                    <a:solidFill>
                      <a:srgbClr val="EEEEEE"/>
                    </a:solidFill>
                  </a:tcPr>
                </a:tc>
                <a:extLst>
                  <a:ext uri="{0D108BD9-81ED-4DB2-BD59-A6C34878D82A}">
                    <a16:rowId xmlns:a16="http://schemas.microsoft.com/office/drawing/2014/main" val="4261088394"/>
                  </a:ext>
                </a:extLst>
              </a:tr>
              <a:tr h="0">
                <a:tc>
                  <a:txBody>
                    <a:bodyPr/>
                    <a:lstStyle/>
                    <a:p>
                      <a:pPr algn="l"/>
                      <a:r>
                        <a:rPr lang="es-CL">
                          <a:effectLst/>
                          <a:latin typeface="Catamaran" panose="020B0604020202020204" charset="0"/>
                          <a:cs typeface="Catamaran" panose="020B0604020202020204" charset="0"/>
                        </a:rPr>
                        <a:t>Extension de R</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RBase</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.RDATA</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open()</a:t>
                      </a:r>
                    </a:p>
                  </a:txBody>
                  <a:tcPr marL="23813" marR="23813" marT="23813" marB="23813" anchor="ctr">
                    <a:lnL>
                      <a:noFill/>
                    </a:lnL>
                    <a:lnR>
                      <a:noFill/>
                    </a:lnR>
                    <a:lnT>
                      <a:noFill/>
                    </a:lnT>
                    <a:lnB>
                      <a:noFill/>
                    </a:lnB>
                  </a:tcPr>
                </a:tc>
                <a:extLst>
                  <a:ext uri="{0D108BD9-81ED-4DB2-BD59-A6C34878D82A}">
                    <a16:rowId xmlns:a16="http://schemas.microsoft.com/office/drawing/2014/main" val="4172593204"/>
                  </a:ext>
                </a:extLst>
              </a:tr>
              <a:tr h="0">
                <a:tc>
                  <a:txBody>
                    <a:bodyPr/>
                    <a:lstStyle/>
                    <a:p>
                      <a:pPr algn="l"/>
                      <a:r>
                        <a:rPr lang="es-CL">
                          <a:effectLst/>
                          <a:latin typeface="Catamaran" panose="020B0604020202020204" charset="0"/>
                          <a:cs typeface="Catamaran" panose="020B0604020202020204" charset="0"/>
                        </a:rPr>
                        <a:t>Otros Softwares</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haven</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.dta</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read_dta()</a:t>
                      </a:r>
                    </a:p>
                  </a:txBody>
                  <a:tcPr marL="23813" marR="23813" marT="23813" marB="23813" anchor="ctr">
                    <a:lnL>
                      <a:noFill/>
                    </a:lnL>
                    <a:lnR>
                      <a:noFill/>
                    </a:lnR>
                    <a:lnT>
                      <a:noFill/>
                    </a:lnT>
                    <a:lnB>
                      <a:noFill/>
                    </a:lnB>
                    <a:solidFill>
                      <a:srgbClr val="EEEEEE"/>
                    </a:solidFill>
                  </a:tcPr>
                </a:tc>
                <a:extLst>
                  <a:ext uri="{0D108BD9-81ED-4DB2-BD59-A6C34878D82A}">
                    <a16:rowId xmlns:a16="http://schemas.microsoft.com/office/drawing/2014/main" val="3695271246"/>
                  </a:ext>
                </a:extLst>
              </a:tr>
              <a:tr h="0">
                <a:tc>
                  <a:txBody>
                    <a:bodyPr/>
                    <a:lstStyle/>
                    <a:p>
                      <a:pPr algn="l"/>
                      <a:r>
                        <a:rPr lang="es-CL">
                          <a:effectLst/>
                          <a:latin typeface="Catamaran" panose="020B0604020202020204" charset="0"/>
                          <a:cs typeface="Catamaran" panose="020B0604020202020204" charset="0"/>
                        </a:rPr>
                        <a:t>Otros Softwares</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haven</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.sav</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read_spss()</a:t>
                      </a:r>
                    </a:p>
                  </a:txBody>
                  <a:tcPr marL="23813" marR="23813" marT="23813" marB="23813" anchor="ctr">
                    <a:lnL>
                      <a:noFill/>
                    </a:lnL>
                    <a:lnR>
                      <a:noFill/>
                    </a:lnR>
                    <a:lnT>
                      <a:noFill/>
                    </a:lnT>
                    <a:lnB>
                      <a:noFill/>
                    </a:lnB>
                  </a:tcPr>
                </a:tc>
                <a:extLst>
                  <a:ext uri="{0D108BD9-81ED-4DB2-BD59-A6C34878D82A}">
                    <a16:rowId xmlns:a16="http://schemas.microsoft.com/office/drawing/2014/main" val="2000618110"/>
                  </a:ext>
                </a:extLst>
              </a:tr>
              <a:tr h="0">
                <a:tc>
                  <a:txBody>
                    <a:bodyPr/>
                    <a:lstStyle/>
                    <a:p>
                      <a:pPr algn="l"/>
                      <a:r>
                        <a:rPr lang="es-CL">
                          <a:effectLst/>
                          <a:latin typeface="Catamaran" panose="020B0604020202020204" charset="0"/>
                          <a:cs typeface="Catamaran" panose="020B0604020202020204" charset="0"/>
                        </a:rPr>
                        <a:t>Excel</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openxlsx</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.xlsx</a:t>
                      </a:r>
                    </a:p>
                  </a:txBody>
                  <a:tcPr marL="23813" marR="23813" marT="23813" marB="23813" anchor="ctr">
                    <a:lnL>
                      <a:noFill/>
                    </a:lnL>
                    <a:lnR>
                      <a:noFill/>
                    </a:lnR>
                    <a:lnT>
                      <a:noFill/>
                    </a:lnT>
                    <a:lnB>
                      <a:noFill/>
                    </a:lnB>
                    <a:solidFill>
                      <a:srgbClr val="EEEEEE"/>
                    </a:solidFill>
                  </a:tcPr>
                </a:tc>
                <a:tc>
                  <a:txBody>
                    <a:bodyPr/>
                    <a:lstStyle/>
                    <a:p>
                      <a:pPr algn="l"/>
                      <a:r>
                        <a:rPr lang="es-CL">
                          <a:effectLst/>
                          <a:latin typeface="Catamaran" panose="020B0604020202020204" charset="0"/>
                          <a:cs typeface="Catamaran" panose="020B0604020202020204" charset="0"/>
                        </a:rPr>
                        <a:t>read.xlsx()</a:t>
                      </a:r>
                    </a:p>
                  </a:txBody>
                  <a:tcPr marL="23813" marR="23813" marT="23813" marB="23813" anchor="ctr">
                    <a:lnL>
                      <a:noFill/>
                    </a:lnL>
                    <a:lnR>
                      <a:noFill/>
                    </a:lnR>
                    <a:lnT>
                      <a:noFill/>
                    </a:lnT>
                    <a:lnB>
                      <a:noFill/>
                    </a:lnB>
                    <a:solidFill>
                      <a:srgbClr val="EEEEEE"/>
                    </a:solidFill>
                  </a:tcPr>
                </a:tc>
                <a:extLst>
                  <a:ext uri="{0D108BD9-81ED-4DB2-BD59-A6C34878D82A}">
                    <a16:rowId xmlns:a16="http://schemas.microsoft.com/office/drawing/2014/main" val="2162743203"/>
                  </a:ext>
                </a:extLst>
              </a:tr>
              <a:tr h="0">
                <a:tc>
                  <a:txBody>
                    <a:bodyPr/>
                    <a:lstStyle/>
                    <a:p>
                      <a:pPr algn="l"/>
                      <a:r>
                        <a:rPr lang="es-CL">
                          <a:effectLst/>
                          <a:latin typeface="Catamaran" panose="020B0604020202020204" charset="0"/>
                          <a:cs typeface="Catamaran" panose="020B0604020202020204" charset="0"/>
                        </a:rPr>
                        <a:t>Excel</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readxl</a:t>
                      </a:r>
                    </a:p>
                  </a:txBody>
                  <a:tcPr marL="23813" marR="23813" marT="23813" marB="23813" anchor="ctr">
                    <a:lnL>
                      <a:noFill/>
                    </a:lnL>
                    <a:lnR>
                      <a:noFill/>
                    </a:lnR>
                    <a:lnT>
                      <a:noFill/>
                    </a:lnT>
                    <a:lnB>
                      <a:noFill/>
                    </a:lnB>
                  </a:tcPr>
                </a:tc>
                <a:tc>
                  <a:txBody>
                    <a:bodyPr/>
                    <a:lstStyle/>
                    <a:p>
                      <a:pPr algn="l"/>
                      <a:r>
                        <a:rPr lang="es-CL">
                          <a:effectLst/>
                          <a:latin typeface="Catamaran" panose="020B0604020202020204" charset="0"/>
                          <a:cs typeface="Catamaran" panose="020B0604020202020204" charset="0"/>
                        </a:rPr>
                        <a:t>.xls</a:t>
                      </a:r>
                    </a:p>
                  </a:txBody>
                  <a:tcPr marL="23813" marR="23813" marT="23813" marB="23813" anchor="ctr">
                    <a:lnL>
                      <a:noFill/>
                    </a:lnL>
                    <a:lnR>
                      <a:noFill/>
                    </a:lnR>
                    <a:lnT>
                      <a:noFill/>
                    </a:lnT>
                    <a:lnB>
                      <a:noFill/>
                    </a:lnB>
                  </a:tcPr>
                </a:tc>
                <a:tc>
                  <a:txBody>
                    <a:bodyPr/>
                    <a:lstStyle/>
                    <a:p>
                      <a:pPr algn="l"/>
                      <a:r>
                        <a:rPr lang="es-CL" dirty="0" err="1">
                          <a:effectLst/>
                          <a:latin typeface="Catamaran" panose="020B0604020202020204" charset="0"/>
                          <a:cs typeface="Catamaran" panose="020B0604020202020204" charset="0"/>
                        </a:rPr>
                        <a:t>read_excel</a:t>
                      </a:r>
                      <a:r>
                        <a:rPr lang="es-CL" dirty="0">
                          <a:effectLst/>
                          <a:latin typeface="Catamaran" panose="020B0604020202020204" charset="0"/>
                          <a:cs typeface="Catamaran" panose="020B0604020202020204" charset="0"/>
                        </a:rPr>
                        <a:t>()</a:t>
                      </a:r>
                    </a:p>
                  </a:txBody>
                  <a:tcPr marL="23813" marR="23813" marT="23813" marB="23813" anchor="ctr">
                    <a:lnL>
                      <a:noFill/>
                    </a:lnL>
                    <a:lnR>
                      <a:noFill/>
                    </a:lnR>
                    <a:lnT>
                      <a:noFill/>
                    </a:lnT>
                    <a:lnB>
                      <a:noFill/>
                    </a:lnB>
                  </a:tcPr>
                </a:tc>
                <a:extLst>
                  <a:ext uri="{0D108BD9-81ED-4DB2-BD59-A6C34878D82A}">
                    <a16:rowId xmlns:a16="http://schemas.microsoft.com/office/drawing/2014/main" val="2428771673"/>
                  </a:ext>
                </a:extLst>
              </a:tr>
            </a:tbl>
          </a:graphicData>
        </a:graphic>
      </p:graphicFrame>
      <p:sp>
        <p:nvSpPr>
          <p:cNvPr id="6" name="Bocadillo: ovalado 5">
            <a:extLst>
              <a:ext uri="{FF2B5EF4-FFF2-40B4-BE49-F238E27FC236}">
                <a16:creationId xmlns:a16="http://schemas.microsoft.com/office/drawing/2014/main" id="{89000FF3-422F-C521-8E01-4F859B71DFB9}"/>
              </a:ext>
            </a:extLst>
          </p:cNvPr>
          <p:cNvSpPr/>
          <p:nvPr/>
        </p:nvSpPr>
        <p:spPr>
          <a:xfrm>
            <a:off x="7922539" y="1585804"/>
            <a:ext cx="1143941" cy="654445"/>
          </a:xfrm>
          <a:prstGeom prst="wedgeEllipseCallout">
            <a:avLst/>
          </a:prstGeom>
          <a:solidFill>
            <a:schemeClr val="accent4"/>
          </a:solidFill>
          <a:ln>
            <a:solidFill>
              <a:schemeClr val="accent5">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err="1">
                <a:ln w="0"/>
                <a:solidFill>
                  <a:schemeClr val="tx1"/>
                </a:solidFill>
              </a:rPr>
              <a:t>Comma</a:t>
            </a:r>
            <a:r>
              <a:rPr lang="es-CL" sz="1000" dirty="0">
                <a:ln w="0"/>
                <a:solidFill>
                  <a:schemeClr val="tx1"/>
                </a:solidFill>
              </a:rPr>
              <a:t> </a:t>
            </a:r>
            <a:r>
              <a:rPr lang="es-CL" sz="1000" dirty="0" err="1">
                <a:ln w="0"/>
                <a:solidFill>
                  <a:schemeClr val="tx1"/>
                </a:solidFill>
              </a:rPr>
              <a:t>Separated</a:t>
            </a:r>
            <a:r>
              <a:rPr lang="es-CL" sz="1000" dirty="0">
                <a:ln w="0"/>
                <a:solidFill>
                  <a:schemeClr val="tx1"/>
                </a:solidFill>
              </a:rPr>
              <a:t> </a:t>
            </a:r>
            <a:r>
              <a:rPr lang="es-CL" sz="1000" dirty="0" err="1">
                <a:ln w="0"/>
                <a:solidFill>
                  <a:schemeClr val="tx1"/>
                </a:solidFill>
              </a:rPr>
              <a:t>Values</a:t>
            </a:r>
            <a:endParaRPr lang="es-CL" sz="1000" dirty="0">
              <a:ln w="0"/>
              <a:solidFill>
                <a:schemeClr val="tx1"/>
              </a:solidFill>
            </a:endParaRPr>
          </a:p>
        </p:txBody>
      </p:sp>
      <p:sp>
        <p:nvSpPr>
          <p:cNvPr id="7" name="Bocadillo: ovalado 6">
            <a:extLst>
              <a:ext uri="{FF2B5EF4-FFF2-40B4-BE49-F238E27FC236}">
                <a16:creationId xmlns:a16="http://schemas.microsoft.com/office/drawing/2014/main" id="{F57EFA54-3CB2-DFBF-E00C-C8A4C0B5C9A1}"/>
              </a:ext>
            </a:extLst>
          </p:cNvPr>
          <p:cNvSpPr/>
          <p:nvPr/>
        </p:nvSpPr>
        <p:spPr>
          <a:xfrm>
            <a:off x="8007939" y="3050747"/>
            <a:ext cx="845571" cy="544378"/>
          </a:xfrm>
          <a:prstGeom prst="wedgeEllipseCallout">
            <a:avLst/>
          </a:prstGeom>
          <a:solidFill>
            <a:schemeClr val="accent4"/>
          </a:solidFill>
          <a:ln>
            <a:solidFill>
              <a:schemeClr val="accent5">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000" dirty="0">
                <a:ln w="0"/>
                <a:solidFill>
                  <a:schemeClr val="tx1"/>
                </a:solidFill>
              </a:rPr>
              <a:t>STATA</a:t>
            </a:r>
          </a:p>
        </p:txBody>
      </p:sp>
    </p:spTree>
    <p:extLst>
      <p:ext uri="{BB962C8B-B14F-4D97-AF65-F5344CB8AC3E}">
        <p14:creationId xmlns:p14="http://schemas.microsoft.com/office/powerpoint/2010/main" val="369545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D8A46D-C38F-6C94-D329-9A5959E786DA}"/>
              </a:ext>
            </a:extLst>
          </p:cNvPr>
          <p:cNvSpPr>
            <a:spLocks noGrp="1"/>
          </p:cNvSpPr>
          <p:nvPr>
            <p:ph type="title"/>
          </p:nvPr>
        </p:nvSpPr>
        <p:spPr/>
        <p:txBody>
          <a:bodyPr/>
          <a:lstStyle/>
          <a:p>
            <a:r>
              <a:rPr lang="es-CL" dirty="0"/>
              <a:t>Importación de resultados</a:t>
            </a:r>
          </a:p>
        </p:txBody>
      </p:sp>
      <p:sp>
        <p:nvSpPr>
          <p:cNvPr id="4" name="Marcador de número de diapositiva 3">
            <a:extLst>
              <a:ext uri="{FF2B5EF4-FFF2-40B4-BE49-F238E27FC236}">
                <a16:creationId xmlns:a16="http://schemas.microsoft.com/office/drawing/2014/main" id="{1DD67AF9-D1C4-ABEA-27D0-84DE0079D8E9}"/>
              </a:ext>
            </a:extLst>
          </p:cNvPr>
          <p:cNvSpPr>
            <a:spLocks noGrp="1"/>
          </p:cNvSpPr>
          <p:nvPr>
            <p:ph type="sldNum" sz="quarter" idx="12"/>
          </p:nvPr>
        </p:nvSpPr>
        <p:spPr/>
        <p:txBody>
          <a:bodyPr/>
          <a:lstStyle/>
          <a:p>
            <a:fld id="{647FAC3E-630C-47DD-B0E1-CD873C0E77FB}" type="slidenum">
              <a:rPr lang="es-ES" altLang="en-US" smtClean="0"/>
              <a:pPr/>
              <a:t>18</a:t>
            </a:fld>
            <a:endParaRPr lang="es-ES" altLang="en-US"/>
          </a:p>
        </p:txBody>
      </p:sp>
      <p:sp>
        <p:nvSpPr>
          <p:cNvPr id="5" name="Rectangle 1">
            <a:extLst>
              <a:ext uri="{FF2B5EF4-FFF2-40B4-BE49-F238E27FC236}">
                <a16:creationId xmlns:a16="http://schemas.microsoft.com/office/drawing/2014/main" id="{F2D9DD7E-5082-4373-B664-5C207609A123}"/>
              </a:ext>
            </a:extLst>
          </p:cNvPr>
          <p:cNvSpPr>
            <a:spLocks noGrp="1" noChangeArrowheads="1"/>
          </p:cNvSpPr>
          <p:nvPr>
            <p:ph idx="1"/>
          </p:nvPr>
        </p:nvSpPr>
        <p:spPr bwMode="auto">
          <a:xfrm>
            <a:off x="494150" y="1361369"/>
            <a:ext cx="7936575" cy="360098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Por lo general, cada paquete que presenta funciones para importar bases de dato, tiene como complemento una función para exportar (guardar en el disco de nuestra PC) un objeto con la misma extensión. </a:t>
            </a:r>
          </a:p>
          <a:p>
            <a:pPr marL="0" marR="0" lvl="0" indent="0" algn="l" defTabSz="914400" rtl="0" eaLnBrk="0" fontAlgn="base" latinLnBrk="0" hangingPunct="0">
              <a:lnSpc>
                <a:spcPct val="100000"/>
              </a:lnSpc>
              <a:spcBef>
                <a:spcPct val="0"/>
              </a:spcBef>
              <a:spcAft>
                <a:spcPct val="0"/>
              </a:spcAft>
              <a:buClrTx/>
              <a:buSzTx/>
              <a:buFontTx/>
              <a:buNone/>
              <a:tabLst/>
            </a:pPr>
            <a:endParaRPr lang="es-CL" altLang="es-CL" sz="1800" dirty="0">
              <a:solidFill>
                <a:srgbClr val="000000"/>
              </a:solidFill>
              <a:latin typeface="Catamaran" panose="020B0604020202020204" charset="0"/>
              <a:cs typeface="Catamaran"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Ejemplos:</a:t>
            </a:r>
            <a:endParaRPr kumimoji="0" lang="es-CL" altLang="es-CL" sz="300" b="0" i="0" u="none" strike="noStrike" cap="none" normalizeH="0" baseline="0" dirty="0">
              <a:ln>
                <a:noFill/>
              </a:ln>
              <a:solidFill>
                <a:schemeClr val="tx1"/>
              </a:solidFill>
              <a:effectLst/>
              <a:latin typeface="Catamaran" panose="020B0604020202020204" charset="0"/>
              <a:cs typeface="Catamaran"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el paquete </a:t>
            </a:r>
            <a:r>
              <a:rPr kumimoji="0" lang="es-CL" altLang="es-CL" sz="1800" b="1" i="0" u="none" strike="noStrike" cap="none" normalizeH="0" baseline="0" dirty="0" err="1">
                <a:ln>
                  <a:noFill/>
                </a:ln>
                <a:solidFill>
                  <a:srgbClr val="000000"/>
                </a:solidFill>
                <a:effectLst/>
                <a:latin typeface="Catamaran" panose="020B0604020202020204" charset="0"/>
                <a:cs typeface="Catamaran" panose="020B0604020202020204" charset="0"/>
              </a:rPr>
              <a:t>openxlsx</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tiene una función denominada </a:t>
            </a:r>
            <a:r>
              <a:rPr kumimoji="0" lang="es-CL" altLang="es-CL" sz="1500" b="1" i="0" u="none" strike="noStrike" cap="none" normalizeH="0" baseline="0" dirty="0">
                <a:ln>
                  <a:noFill/>
                </a:ln>
                <a:solidFill>
                  <a:srgbClr val="000000"/>
                </a:solidFill>
                <a:effectLst/>
                <a:latin typeface="Catamaran" panose="020B0604020202020204" charset="0"/>
                <a:cs typeface="Catamaran" panose="020B0604020202020204" charset="0"/>
              </a:rPr>
              <a:t>write.xlsx()</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que nos permite exportar un </a:t>
            </a:r>
            <a:r>
              <a:rPr kumimoji="0" lang="es-CL" altLang="es-CL" sz="1800" b="0" i="0" u="none" strike="noStrike" cap="none" normalizeH="0" baseline="0" dirty="0" err="1">
                <a:ln>
                  <a:noFill/>
                </a:ln>
                <a:solidFill>
                  <a:srgbClr val="000000"/>
                </a:solidFill>
                <a:effectLst/>
                <a:latin typeface="Catamaran" panose="020B0604020202020204" charset="0"/>
                <a:cs typeface="Catamaran" panose="020B0604020202020204" charset="0"/>
              </a:rPr>
              <a:t>dataframe</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creando un archivo </a:t>
            </a:r>
            <a:r>
              <a:rPr kumimoji="0" lang="es-CL" altLang="es-CL" sz="1800" b="1" i="0" u="none" strike="noStrike" cap="none" normalizeH="0" baseline="0" dirty="0">
                <a:ln>
                  <a:noFill/>
                </a:ln>
                <a:solidFill>
                  <a:srgbClr val="000000"/>
                </a:solidFill>
                <a:effectLst/>
                <a:latin typeface="Catamaran" panose="020B0604020202020204" charset="0"/>
                <a:cs typeface="Catamaran" panose="020B0604020202020204" charset="0"/>
              </a:rPr>
              <a:t>.</a:t>
            </a:r>
            <a:r>
              <a:rPr kumimoji="0" lang="es-CL" altLang="es-CL" sz="1800" b="1" i="0" u="none" strike="noStrike" cap="none" normalizeH="0" baseline="0" dirty="0" err="1">
                <a:ln>
                  <a:noFill/>
                </a:ln>
                <a:solidFill>
                  <a:srgbClr val="000000"/>
                </a:solidFill>
                <a:effectLst/>
                <a:latin typeface="Catamaran" panose="020B0604020202020204" charset="0"/>
                <a:cs typeface="Catamaran" panose="020B0604020202020204" charset="0"/>
              </a:rPr>
              <a:t>xslx</a:t>
            </a:r>
            <a:endPar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En </a:t>
            </a:r>
            <a:r>
              <a:rPr kumimoji="0" lang="es-CL" altLang="es-CL" sz="1800" b="0" i="0" u="none" strike="noStrike" cap="none" normalizeH="0" baseline="0" dirty="0" err="1">
                <a:ln>
                  <a:noFill/>
                </a:ln>
                <a:solidFill>
                  <a:srgbClr val="000000"/>
                </a:solidFill>
                <a:effectLst/>
                <a:latin typeface="Catamaran" panose="020B0604020202020204" charset="0"/>
                <a:cs typeface="Catamaran" panose="020B0604020202020204" charset="0"/>
              </a:rPr>
              <a:t>RBase</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la función </a:t>
            </a:r>
            <a:r>
              <a:rPr kumimoji="0" lang="es-CL" altLang="es-CL" sz="1500" b="1" i="0" u="none" strike="noStrike" cap="none" normalizeH="0" baseline="0" dirty="0" err="1">
                <a:ln>
                  <a:noFill/>
                </a:ln>
                <a:solidFill>
                  <a:srgbClr val="000000"/>
                </a:solidFill>
                <a:effectLst/>
                <a:latin typeface="Catamaran" panose="020B0604020202020204" charset="0"/>
                <a:cs typeface="Catamaran" panose="020B0604020202020204" charset="0"/>
              </a:rPr>
              <a:t>saveRDS</a:t>
            </a:r>
            <a:r>
              <a:rPr kumimoji="0" lang="es-CL" altLang="es-CL" sz="1500" b="1" i="0" u="none" strike="noStrike" cap="none" normalizeH="0" baseline="0" dirty="0">
                <a:ln>
                  <a:noFill/>
                </a:ln>
                <a:solidFill>
                  <a:srgbClr val="000000"/>
                </a:solidFill>
                <a:effectLst/>
                <a:latin typeface="Catamaran" panose="020B0604020202020204" charset="0"/>
                <a:cs typeface="Catamaran" panose="020B0604020202020204" charset="0"/>
              </a:rPr>
              <a:t>()</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nos permite exportar archivos de extensión </a:t>
            </a:r>
            <a:r>
              <a:rPr kumimoji="0" lang="es-CL" altLang="es-CL" sz="1800" b="1" i="0" u="none" strike="noStrike" cap="none" normalizeH="0" baseline="0" dirty="0">
                <a:ln>
                  <a:noFill/>
                </a:ln>
                <a:solidFill>
                  <a:srgbClr val="000000"/>
                </a:solidFill>
                <a:effectLst/>
                <a:latin typeface="Catamaran" panose="020B0604020202020204" charset="0"/>
                <a:cs typeface="Catamaran" panose="020B0604020202020204" charset="0"/>
              </a:rPr>
              <a:t>.RDS</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(son menos pesados para trabajarlos luego desde R)</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En general estas funciones tienen un primer </a:t>
            </a:r>
            <a:r>
              <a:rPr kumimoji="0" lang="es-CL" altLang="es-CL" sz="1800" b="0" i="0" u="none" strike="noStrike" cap="none" normalizeH="0" baseline="0" dirty="0" err="1">
                <a:ln>
                  <a:noFill/>
                </a:ln>
                <a:solidFill>
                  <a:srgbClr val="000000"/>
                </a:solidFill>
                <a:effectLst/>
                <a:latin typeface="Catamaran" panose="020B0604020202020204" charset="0"/>
                <a:cs typeface="Catamaran" panose="020B0604020202020204" charset="0"/>
              </a:rPr>
              <a:t>parametro</a:t>
            </a:r>
            <a:r>
              <a:rPr kumimoji="0" lang="es-CL" altLang="es-CL" sz="1800" b="0" i="0" u="none" strike="noStrike" cap="none" normalizeH="0" baseline="0" dirty="0">
                <a:ln>
                  <a:noFill/>
                </a:ln>
                <a:solidFill>
                  <a:srgbClr val="000000"/>
                </a:solidFill>
                <a:effectLst/>
                <a:latin typeface="Catamaran" panose="020B0604020202020204" charset="0"/>
                <a:cs typeface="Catamaran" panose="020B0604020202020204" charset="0"/>
              </a:rPr>
              <a:t> para especificar el objeto a exportar, y un segundo para especificar la ruta y el nombre de archivo a crear ()</a:t>
            </a:r>
            <a:endPar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write.xlsx(x = </a:t>
            </a:r>
            <a:r>
              <a:rPr kumimoji="0" lang="es-CL" altLang="es-CL" sz="1500" b="0" i="0" u="none" strike="noStrike" cap="none" normalizeH="0" baseline="0" dirty="0" err="1">
                <a:ln>
                  <a:noFill/>
                </a:ln>
                <a:solidFill>
                  <a:srgbClr val="333333"/>
                </a:solidFill>
                <a:effectLst/>
                <a:latin typeface="Catamaran" panose="020B0604020202020204" charset="0"/>
                <a:cs typeface="Catamaran" panose="020B0604020202020204" charset="0"/>
              </a:rPr>
              <a:t>objeto_resultados,file</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 = </a:t>
            </a:r>
            <a:r>
              <a:rPr kumimoji="0" lang="es-CL" altLang="es-CL" sz="1500" b="0" i="0" u="none" strike="noStrike" cap="none" normalizeH="0" baseline="0" dirty="0">
                <a:ln>
                  <a:noFill/>
                </a:ln>
                <a:solidFill>
                  <a:srgbClr val="DD1144"/>
                </a:solidFill>
                <a:effectLst/>
                <a:latin typeface="Catamaran" panose="020B0604020202020204" charset="0"/>
                <a:cs typeface="Catamaran" panose="020B0604020202020204" charset="0"/>
              </a:rPr>
              <a:t>"Resultados/cuadro1.xlsx"</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err="1">
                <a:ln>
                  <a:noFill/>
                </a:ln>
                <a:solidFill>
                  <a:srgbClr val="333333"/>
                </a:solidFill>
                <a:effectLst/>
                <a:latin typeface="Catamaran" panose="020B0604020202020204" charset="0"/>
                <a:cs typeface="Catamaran" panose="020B0604020202020204" charset="0"/>
              </a:rPr>
              <a:t>saveRDS</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a:t>
            </a:r>
            <a:r>
              <a:rPr kumimoji="0" lang="es-CL" altLang="es-CL" sz="1500" b="0" i="0" u="none" strike="noStrike" cap="none" normalizeH="0" baseline="0" dirty="0" err="1">
                <a:ln>
                  <a:noFill/>
                </a:ln>
                <a:solidFill>
                  <a:srgbClr val="333333"/>
                </a:solidFill>
                <a:effectLst/>
                <a:latin typeface="Catamaran" panose="020B0604020202020204" charset="0"/>
                <a:cs typeface="Catamaran" panose="020B0604020202020204" charset="0"/>
              </a:rPr>
              <a:t>object</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 = </a:t>
            </a:r>
            <a:r>
              <a:rPr kumimoji="0" lang="es-CL" altLang="es-CL" sz="1500" b="0" i="0" u="none" strike="noStrike" cap="none" normalizeH="0" baseline="0" dirty="0" err="1">
                <a:ln>
                  <a:noFill/>
                </a:ln>
                <a:solidFill>
                  <a:srgbClr val="333333"/>
                </a:solidFill>
                <a:effectLst/>
                <a:latin typeface="Catamaran" panose="020B0604020202020204" charset="0"/>
                <a:cs typeface="Catamaran" panose="020B0604020202020204" charset="0"/>
              </a:rPr>
              <a:t>objeto_resultados,file</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 = </a:t>
            </a:r>
            <a:r>
              <a:rPr kumimoji="0" lang="es-CL" altLang="es-CL" sz="1500" b="0" i="0" u="none" strike="noStrike" cap="none" normalizeH="0" baseline="0" dirty="0">
                <a:ln>
                  <a:noFill/>
                </a:ln>
                <a:solidFill>
                  <a:srgbClr val="DD1144"/>
                </a:solidFill>
                <a:effectLst/>
                <a:latin typeface="Catamaran" panose="020B0604020202020204" charset="0"/>
                <a:cs typeface="Catamaran" panose="020B0604020202020204" charset="0"/>
              </a:rPr>
              <a:t>"Resultados/</a:t>
            </a:r>
            <a:r>
              <a:rPr kumimoji="0" lang="es-CL" altLang="es-CL" sz="1500" b="0" i="0" u="none" strike="noStrike" cap="none" normalizeH="0" baseline="0" dirty="0" err="1">
                <a:ln>
                  <a:noFill/>
                </a:ln>
                <a:solidFill>
                  <a:srgbClr val="DD1144"/>
                </a:solidFill>
                <a:effectLst/>
                <a:latin typeface="Catamaran" panose="020B0604020202020204" charset="0"/>
                <a:cs typeface="Catamaran" panose="020B0604020202020204" charset="0"/>
              </a:rPr>
              <a:t>base_nueva.RDS</a:t>
            </a:r>
            <a:r>
              <a:rPr kumimoji="0" lang="es-CL" altLang="es-CL" sz="1500" b="0" i="0" u="none" strike="noStrike" cap="none" normalizeH="0" baseline="0" dirty="0">
                <a:ln>
                  <a:noFill/>
                </a:ln>
                <a:solidFill>
                  <a:srgbClr val="DD1144"/>
                </a:solidFill>
                <a:effectLst/>
                <a:latin typeface="Catamaran" panose="020B0604020202020204" charset="0"/>
                <a:cs typeface="Catamaran" panose="020B0604020202020204" charset="0"/>
              </a:rPr>
              <a:t>"</a:t>
            </a:r>
            <a:r>
              <a:rPr kumimoji="0" lang="es-CL" altLang="es-CL" sz="1500" b="0" i="0" u="none" strike="noStrike" cap="none" normalizeH="0" baseline="0" dirty="0">
                <a:ln>
                  <a:noFill/>
                </a:ln>
                <a:solidFill>
                  <a:srgbClr val="333333"/>
                </a:solidFill>
                <a:effectLst/>
                <a:latin typeface="Catamaran" panose="020B0604020202020204" charset="0"/>
                <a:cs typeface="Catamaran" panose="020B0604020202020204" charset="0"/>
              </a:rPr>
              <a:t>)</a:t>
            </a:r>
            <a:endParaRPr kumimoji="0" lang="es-CL" altLang="es-CL" sz="1800" b="0" i="0" u="none" strike="noStrike" cap="none" normalizeH="0" baseline="0" dirty="0">
              <a:ln>
                <a:noFill/>
              </a:ln>
              <a:solidFill>
                <a:schemeClr val="tx1"/>
              </a:solidFill>
              <a:effectLst/>
              <a:latin typeface="Catamaran" panose="020B0604020202020204" charset="0"/>
              <a:cs typeface="Catamaran" panose="020B0604020202020204" charset="0"/>
            </a:endParaRPr>
          </a:p>
        </p:txBody>
      </p:sp>
    </p:spTree>
    <p:extLst>
      <p:ext uri="{BB962C8B-B14F-4D97-AF65-F5344CB8AC3E}">
        <p14:creationId xmlns:p14="http://schemas.microsoft.com/office/powerpoint/2010/main" val="109057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451AC-6CCA-89CC-2E9E-749E0838D274}"/>
              </a:ext>
            </a:extLst>
          </p:cNvPr>
          <p:cNvSpPr>
            <a:spLocks noGrp="1"/>
          </p:cNvSpPr>
          <p:nvPr>
            <p:ph type="title"/>
          </p:nvPr>
        </p:nvSpPr>
        <p:spPr/>
        <p:txBody>
          <a:bodyPr/>
          <a:lstStyle/>
          <a:p>
            <a:r>
              <a:rPr lang="es-ES" dirty="0"/>
              <a:t>Lenguaje R</a:t>
            </a:r>
            <a:endParaRPr lang="es-CL" dirty="0"/>
          </a:p>
        </p:txBody>
      </p:sp>
      <p:sp>
        <p:nvSpPr>
          <p:cNvPr id="3" name="Marcador de contenido 2">
            <a:extLst>
              <a:ext uri="{FF2B5EF4-FFF2-40B4-BE49-F238E27FC236}">
                <a16:creationId xmlns:a16="http://schemas.microsoft.com/office/drawing/2014/main" id="{F7B3F44A-408C-D54A-AAEB-E899293DDF5C}"/>
              </a:ext>
            </a:extLst>
          </p:cNvPr>
          <p:cNvSpPr>
            <a:spLocks noGrp="1"/>
          </p:cNvSpPr>
          <p:nvPr>
            <p:ph idx="1"/>
          </p:nvPr>
        </p:nvSpPr>
        <p:spPr>
          <a:xfrm>
            <a:off x="713225" y="1152475"/>
            <a:ext cx="4603842" cy="1150458"/>
          </a:xfrm>
        </p:spPr>
        <p:txBody>
          <a:bodyPr/>
          <a:lstStyle/>
          <a:p>
            <a:pPr marL="139700" indent="0">
              <a:buNone/>
            </a:pPr>
            <a:r>
              <a:rPr lang="es-ES" sz="2000" dirty="0"/>
              <a:t>variable1 </a:t>
            </a:r>
            <a:r>
              <a:rPr lang="es-ES" sz="2000" b="1" dirty="0">
                <a:solidFill>
                  <a:srgbClr val="FF0000"/>
                </a:solidFill>
              </a:rPr>
              <a:t>&lt;-</a:t>
            </a:r>
            <a:r>
              <a:rPr lang="es-ES" sz="2000" dirty="0"/>
              <a:t> c(1:3)</a:t>
            </a:r>
          </a:p>
          <a:p>
            <a:pPr marL="139700" indent="0">
              <a:buNone/>
            </a:pPr>
            <a:r>
              <a:rPr lang="es-ES" sz="2000" dirty="0"/>
              <a:t>variable2 </a:t>
            </a:r>
            <a:r>
              <a:rPr lang="es-ES" sz="2000" b="1" dirty="0">
                <a:solidFill>
                  <a:srgbClr val="FF0000"/>
                </a:solidFill>
              </a:rPr>
              <a:t>&lt;-</a:t>
            </a:r>
            <a:r>
              <a:rPr lang="es-ES" sz="2000" dirty="0"/>
              <a:t> c(“juan", “pedro", “ale")</a:t>
            </a:r>
          </a:p>
          <a:p>
            <a:pPr marL="139700" indent="0">
              <a:buNone/>
            </a:pPr>
            <a:r>
              <a:rPr lang="es-ES" sz="2000" dirty="0"/>
              <a:t>base </a:t>
            </a:r>
            <a:r>
              <a:rPr lang="es-ES" sz="2000" b="1" dirty="0">
                <a:solidFill>
                  <a:srgbClr val="FF0000"/>
                </a:solidFill>
              </a:rPr>
              <a:t>&lt;-</a:t>
            </a:r>
            <a:r>
              <a:rPr lang="es-ES" sz="2000" dirty="0"/>
              <a:t> </a:t>
            </a:r>
            <a:r>
              <a:rPr lang="es-ES" sz="2000" dirty="0" err="1"/>
              <a:t>data.frame</a:t>
            </a:r>
            <a:r>
              <a:rPr lang="es-ES" sz="2000" dirty="0"/>
              <a:t>(variable1, variable2)</a:t>
            </a:r>
          </a:p>
          <a:p>
            <a:pPr marL="139700" indent="0">
              <a:buNone/>
            </a:pPr>
            <a:endParaRPr lang="es-ES" dirty="0"/>
          </a:p>
          <a:p>
            <a:pPr marL="139700" indent="0">
              <a:buNone/>
            </a:pPr>
            <a:endParaRPr lang="es-ES" dirty="0"/>
          </a:p>
          <a:p>
            <a:pPr marL="139700" indent="0">
              <a:buNone/>
            </a:pPr>
            <a:endParaRPr lang="es-CL" dirty="0"/>
          </a:p>
        </p:txBody>
      </p:sp>
      <p:sp>
        <p:nvSpPr>
          <p:cNvPr id="4" name="Marcador de número de diapositiva 3">
            <a:extLst>
              <a:ext uri="{FF2B5EF4-FFF2-40B4-BE49-F238E27FC236}">
                <a16:creationId xmlns:a16="http://schemas.microsoft.com/office/drawing/2014/main" id="{C374EA6C-7961-2FD9-36D1-F5C9F9563313}"/>
              </a:ext>
            </a:extLst>
          </p:cNvPr>
          <p:cNvSpPr>
            <a:spLocks noGrp="1"/>
          </p:cNvSpPr>
          <p:nvPr>
            <p:ph type="sldNum" sz="quarter" idx="12"/>
          </p:nvPr>
        </p:nvSpPr>
        <p:spPr/>
        <p:txBody>
          <a:bodyPr/>
          <a:lstStyle/>
          <a:p>
            <a:fld id="{647FAC3E-630C-47DD-B0E1-CD873C0E77FB}" type="slidenum">
              <a:rPr lang="es-ES" altLang="en-US" smtClean="0"/>
              <a:pPr/>
              <a:t>19</a:t>
            </a:fld>
            <a:endParaRPr lang="es-ES" altLang="en-US"/>
          </a:p>
        </p:txBody>
      </p:sp>
      <p:cxnSp>
        <p:nvCxnSpPr>
          <p:cNvPr id="6" name="Conector recto de flecha 5">
            <a:extLst>
              <a:ext uri="{FF2B5EF4-FFF2-40B4-BE49-F238E27FC236}">
                <a16:creationId xmlns:a16="http://schemas.microsoft.com/office/drawing/2014/main" id="{A4272E30-A814-D1E1-B82A-3F34004A2664}"/>
              </a:ext>
            </a:extLst>
          </p:cNvPr>
          <p:cNvCxnSpPr>
            <a:cxnSpLocks/>
          </p:cNvCxnSpPr>
          <p:nvPr/>
        </p:nvCxnSpPr>
        <p:spPr>
          <a:xfrm flipH="1">
            <a:off x="5000978" y="1491449"/>
            <a:ext cx="1142370" cy="86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FB5465DF-8042-C565-85D6-4A94FFF42BAD}"/>
              </a:ext>
            </a:extLst>
          </p:cNvPr>
          <p:cNvSpPr txBox="1"/>
          <p:nvPr/>
        </p:nvSpPr>
        <p:spPr>
          <a:xfrm>
            <a:off x="945601" y="2888889"/>
            <a:ext cx="4626562" cy="1815882"/>
          </a:xfrm>
          <a:prstGeom prst="rect">
            <a:avLst/>
          </a:prstGeom>
          <a:noFill/>
        </p:spPr>
        <p:txBody>
          <a:bodyPr wrap="square">
            <a:spAutoFit/>
          </a:bodyPr>
          <a:lstStyle/>
          <a:p>
            <a:r>
              <a:rPr lang="es-CL" b="1" dirty="0">
                <a:latin typeface="Catamaran" panose="020B0604020202020204" charset="0"/>
                <a:cs typeface="Catamaran" panose="020B0604020202020204" charset="0"/>
              </a:rPr>
              <a:t>Otras funciones: </a:t>
            </a:r>
          </a:p>
          <a:p>
            <a:endParaRPr lang="es-CL" dirty="0">
              <a:latin typeface="Catamaran" panose="020B0604020202020204" charset="0"/>
              <a:cs typeface="Catamaran" panose="020B0604020202020204" charset="0"/>
            </a:endParaRPr>
          </a:p>
          <a:p>
            <a:r>
              <a:rPr lang="es-CL" dirty="0" err="1">
                <a:latin typeface="Catamaran" panose="020B0604020202020204" charset="0"/>
                <a:cs typeface="Catamaran" panose="020B0604020202020204" charset="0"/>
              </a:rPr>
              <a:t>class</a:t>
            </a:r>
            <a:r>
              <a:rPr lang="es-CL" dirty="0">
                <a:latin typeface="Catamaran" panose="020B0604020202020204" charset="0"/>
                <a:cs typeface="Catamaran" panose="020B0604020202020204" charset="0"/>
              </a:rPr>
              <a:t>(</a:t>
            </a:r>
            <a:r>
              <a:rPr lang="es-CL" dirty="0" err="1">
                <a:latin typeface="Catamaran" panose="020B0604020202020204" charset="0"/>
                <a:cs typeface="Catamaran" panose="020B0604020202020204" charset="0"/>
              </a:rPr>
              <a:t>nuevo_objeto</a:t>
            </a:r>
            <a:r>
              <a:rPr lang="es-CL" dirty="0">
                <a:latin typeface="Catamaran" panose="020B0604020202020204" charset="0"/>
                <a:cs typeface="Catamaran" panose="020B0604020202020204" charset="0"/>
              </a:rPr>
              <a:t>): observar tipo de objeto </a:t>
            </a:r>
          </a:p>
          <a:p>
            <a:r>
              <a:rPr lang="es-CL" dirty="0">
                <a:latin typeface="Catamaran" panose="020B0604020202020204" charset="0"/>
                <a:cs typeface="Catamaran" panose="020B0604020202020204" charset="0"/>
              </a:rPr>
              <a:t>sum (): sumatoria de valores al interior de objeto</a:t>
            </a:r>
          </a:p>
          <a:p>
            <a:r>
              <a:rPr lang="es-CL" dirty="0">
                <a:latin typeface="Catamaran" panose="020B0604020202020204" charset="0"/>
                <a:cs typeface="Catamaran" panose="020B0604020202020204" charset="0"/>
              </a:rPr>
              <a:t>NA [sin comillas]: valores perdidos </a:t>
            </a:r>
          </a:p>
          <a:p>
            <a:r>
              <a:rPr lang="es-CL" dirty="0" err="1">
                <a:latin typeface="Catamaran" panose="020B0604020202020204" charset="0"/>
                <a:cs typeface="Catamaran" panose="020B0604020202020204" charset="0"/>
              </a:rPr>
              <a:t>ls</a:t>
            </a:r>
            <a:r>
              <a:rPr lang="es-CL" dirty="0">
                <a:latin typeface="Catamaran" panose="020B0604020202020204" charset="0"/>
                <a:cs typeface="Catamaran" panose="020B0604020202020204" charset="0"/>
              </a:rPr>
              <a:t> (): lista los objetos del entorno</a:t>
            </a:r>
          </a:p>
          <a:p>
            <a:r>
              <a:rPr lang="es-CL" dirty="0" err="1">
                <a:latin typeface="Catamaran" panose="020B0604020202020204" charset="0"/>
                <a:cs typeface="Catamaran" panose="020B0604020202020204" charset="0"/>
              </a:rPr>
              <a:t>rm</a:t>
            </a:r>
            <a:r>
              <a:rPr lang="es-CL" dirty="0">
                <a:latin typeface="Catamaran" panose="020B0604020202020204" charset="0"/>
                <a:cs typeface="Catamaran" panose="020B0604020202020204" charset="0"/>
              </a:rPr>
              <a:t> (): borra objetos específicos del entorno</a:t>
            </a:r>
          </a:p>
          <a:p>
            <a:r>
              <a:rPr lang="es-CL" dirty="0" err="1">
                <a:latin typeface="Catamaran" panose="020B0604020202020204" charset="0"/>
                <a:cs typeface="Catamaran" panose="020B0604020202020204" charset="0"/>
              </a:rPr>
              <a:t>rm</a:t>
            </a:r>
            <a:r>
              <a:rPr lang="es-CL" dirty="0">
                <a:latin typeface="Catamaran" panose="020B0604020202020204" charset="0"/>
                <a:cs typeface="Catamaran" panose="020B0604020202020204" charset="0"/>
              </a:rPr>
              <a:t> (</a:t>
            </a:r>
            <a:r>
              <a:rPr lang="es-CL" dirty="0" err="1">
                <a:latin typeface="Catamaran" panose="020B0604020202020204" charset="0"/>
                <a:cs typeface="Catamaran" panose="020B0604020202020204" charset="0"/>
              </a:rPr>
              <a:t>list</a:t>
            </a:r>
            <a:r>
              <a:rPr lang="es-CL" dirty="0">
                <a:latin typeface="Catamaran" panose="020B0604020202020204" charset="0"/>
                <a:cs typeface="Catamaran" panose="020B0604020202020204" charset="0"/>
              </a:rPr>
              <a:t> =</a:t>
            </a:r>
            <a:r>
              <a:rPr lang="es-CL" dirty="0" err="1">
                <a:latin typeface="Catamaran" panose="020B0604020202020204" charset="0"/>
                <a:cs typeface="Catamaran" panose="020B0604020202020204" charset="0"/>
              </a:rPr>
              <a:t>ls</a:t>
            </a:r>
            <a:r>
              <a:rPr lang="es-CL" dirty="0">
                <a:latin typeface="Catamaran" panose="020B0604020202020204" charset="0"/>
                <a:cs typeface="Catamaran" panose="020B0604020202020204" charset="0"/>
              </a:rPr>
              <a:t> ()): borra todos los objetos del entorno</a:t>
            </a:r>
          </a:p>
        </p:txBody>
      </p:sp>
    </p:spTree>
    <p:extLst>
      <p:ext uri="{BB962C8B-B14F-4D97-AF65-F5344CB8AC3E}">
        <p14:creationId xmlns:p14="http://schemas.microsoft.com/office/powerpoint/2010/main" val="2392879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2442675" y="1480750"/>
            <a:ext cx="998400" cy="5934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99" name="Google Shape;199;p32"/>
          <p:cNvSpPr txBox="1">
            <a:spLocks noGrp="1"/>
          </p:cNvSpPr>
          <p:nvPr>
            <p:ph type="title"/>
          </p:nvPr>
        </p:nvSpPr>
        <p:spPr>
          <a:xfrm>
            <a:off x="1522724" y="2152500"/>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Repaso</a:t>
            </a:r>
            <a:endParaRPr dirty="0"/>
          </a:p>
        </p:txBody>
      </p:sp>
      <p:sp>
        <p:nvSpPr>
          <p:cNvPr id="201" name="Google Shape;201;p32"/>
          <p:cNvSpPr txBox="1">
            <a:spLocks noGrp="1"/>
          </p:cNvSpPr>
          <p:nvPr>
            <p:ph type="title" idx="3"/>
          </p:nvPr>
        </p:nvSpPr>
        <p:spPr>
          <a:xfrm>
            <a:off x="4621066" y="2251326"/>
            <a:ext cx="3370408" cy="6013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Importación/Exportación </a:t>
            </a:r>
            <a:r>
              <a:rPr lang="en" sz="1800" b="1" dirty="0"/>
              <a:t>Bases de datos</a:t>
            </a:r>
            <a:endParaRPr sz="1800" b="1" dirty="0"/>
          </a:p>
        </p:txBody>
      </p:sp>
      <p:sp>
        <p:nvSpPr>
          <p:cNvPr id="203" name="Google Shape;203;p32"/>
          <p:cNvSpPr txBox="1">
            <a:spLocks noGrp="1"/>
          </p:cNvSpPr>
          <p:nvPr>
            <p:ph type="title" idx="6"/>
          </p:nvPr>
        </p:nvSpPr>
        <p:spPr>
          <a:xfrm>
            <a:off x="1522724" y="3735412"/>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L" b="1" dirty="0" err="1"/>
              <a:t>tydiverse</a:t>
            </a:r>
            <a:endParaRPr b="1" dirty="0"/>
          </a:p>
        </p:txBody>
      </p:sp>
      <p:sp>
        <p:nvSpPr>
          <p:cNvPr id="205" name="Google Shape;205;p32"/>
          <p:cNvSpPr txBox="1">
            <a:spLocks noGrp="1"/>
          </p:cNvSpPr>
          <p:nvPr>
            <p:ph type="title" idx="9"/>
          </p:nvPr>
        </p:nvSpPr>
        <p:spPr>
          <a:xfrm>
            <a:off x="4782992" y="3689650"/>
            <a:ext cx="2838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Ejercicio Casa</a:t>
            </a:r>
            <a:endParaRPr dirty="0"/>
          </a:p>
        </p:txBody>
      </p:sp>
      <p:sp>
        <p:nvSpPr>
          <p:cNvPr id="207" name="Google Shape;207;p32"/>
          <p:cNvSpPr txBox="1">
            <a:spLocks noGrp="1"/>
          </p:cNvSpPr>
          <p:nvPr>
            <p:ph type="title" idx="15"/>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Tabla de </a:t>
            </a:r>
            <a:r>
              <a:rPr lang="en" b="1" dirty="0"/>
              <a:t>contenidos</a:t>
            </a:r>
            <a:endParaRPr b="1" dirty="0"/>
          </a:p>
        </p:txBody>
      </p:sp>
      <p:sp>
        <p:nvSpPr>
          <p:cNvPr id="208" name="Google Shape;208;p32"/>
          <p:cNvSpPr/>
          <p:nvPr/>
        </p:nvSpPr>
        <p:spPr>
          <a:xfrm>
            <a:off x="5702950" y="1480750"/>
            <a:ext cx="998400" cy="593400"/>
          </a:xfrm>
          <a:prstGeom prst="roundRect">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9" name="Google Shape;209;p32"/>
          <p:cNvSpPr/>
          <p:nvPr/>
        </p:nvSpPr>
        <p:spPr>
          <a:xfrm>
            <a:off x="2442675" y="3114875"/>
            <a:ext cx="998400" cy="593400"/>
          </a:xfrm>
          <a:prstGeom prst="roundRect">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0" name="Google Shape;210;p32"/>
          <p:cNvSpPr/>
          <p:nvPr/>
        </p:nvSpPr>
        <p:spPr>
          <a:xfrm>
            <a:off x="5702950" y="3114875"/>
            <a:ext cx="998400" cy="593400"/>
          </a:xfrm>
          <a:prstGeom prst="roundRect">
            <a:avLst>
              <a:gd name="adj" fmla="val 50000"/>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cxnSp>
        <p:nvCxnSpPr>
          <p:cNvPr id="211" name="Google Shape;211;p32"/>
          <p:cNvCxnSpPr/>
          <p:nvPr/>
        </p:nvCxnSpPr>
        <p:spPr>
          <a:xfrm>
            <a:off x="4506750" y="1210600"/>
            <a:ext cx="2005800" cy="0"/>
          </a:xfrm>
          <a:prstGeom prst="straightConnector1">
            <a:avLst/>
          </a:prstGeom>
          <a:noFill/>
          <a:ln w="38100" cap="flat" cmpd="sng">
            <a:solidFill>
              <a:schemeClr val="accent3"/>
            </a:solidFill>
            <a:prstDash val="solid"/>
            <a:round/>
            <a:headEnd type="none" w="med" len="med"/>
            <a:tailEnd type="none" w="med" len="med"/>
          </a:ln>
        </p:spPr>
      </p:cxnSp>
      <p:sp>
        <p:nvSpPr>
          <p:cNvPr id="212" name="Google Shape;212;p32"/>
          <p:cNvSpPr txBox="1">
            <a:spLocks noGrp="1"/>
          </p:cNvSpPr>
          <p:nvPr>
            <p:ph type="title" idx="2"/>
          </p:nvPr>
        </p:nvSpPr>
        <p:spPr>
          <a:xfrm>
            <a:off x="2589974"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13" name="Google Shape;213;p32"/>
          <p:cNvSpPr txBox="1">
            <a:spLocks noGrp="1"/>
          </p:cNvSpPr>
          <p:nvPr>
            <p:ph type="title" idx="4"/>
          </p:nvPr>
        </p:nvSpPr>
        <p:spPr>
          <a:xfrm>
            <a:off x="5850246" y="1454400"/>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214" name="Google Shape;214;p32"/>
          <p:cNvSpPr txBox="1">
            <a:spLocks noGrp="1"/>
          </p:cNvSpPr>
          <p:nvPr>
            <p:ph type="title" idx="7"/>
          </p:nvPr>
        </p:nvSpPr>
        <p:spPr>
          <a:xfrm>
            <a:off x="2589974"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215" name="Google Shape;215;p32"/>
          <p:cNvSpPr txBox="1">
            <a:spLocks noGrp="1"/>
          </p:cNvSpPr>
          <p:nvPr>
            <p:ph type="title" idx="13"/>
          </p:nvPr>
        </p:nvSpPr>
        <p:spPr>
          <a:xfrm>
            <a:off x="5850246" y="3096475"/>
            <a:ext cx="7038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AB406D-73E5-82BC-678A-8E7F9B88F531}"/>
              </a:ext>
            </a:extLst>
          </p:cNvPr>
          <p:cNvSpPr>
            <a:spLocks noGrp="1"/>
          </p:cNvSpPr>
          <p:nvPr>
            <p:ph type="title"/>
          </p:nvPr>
        </p:nvSpPr>
        <p:spPr>
          <a:xfrm>
            <a:off x="570101" y="78324"/>
            <a:ext cx="7717500" cy="478200"/>
          </a:xfrm>
        </p:spPr>
        <p:txBody>
          <a:bodyPr/>
          <a:lstStyle/>
          <a:p>
            <a:r>
              <a:rPr lang="es-ES" sz="3200" dirty="0"/>
              <a:t>Una las funciones con su explicación para explorar </a:t>
            </a:r>
            <a:r>
              <a:rPr lang="es-ES" sz="3200" dirty="0" err="1"/>
              <a:t>data.frame</a:t>
            </a:r>
            <a:endParaRPr lang="es-CL" sz="3200" dirty="0"/>
          </a:p>
        </p:txBody>
      </p:sp>
      <p:sp>
        <p:nvSpPr>
          <p:cNvPr id="3" name="Marcador de contenido 2">
            <a:extLst>
              <a:ext uri="{FF2B5EF4-FFF2-40B4-BE49-F238E27FC236}">
                <a16:creationId xmlns:a16="http://schemas.microsoft.com/office/drawing/2014/main" id="{0FF930B1-3610-F0D4-2B42-CEA8CA1AA623}"/>
              </a:ext>
            </a:extLst>
          </p:cNvPr>
          <p:cNvSpPr>
            <a:spLocks noGrp="1"/>
          </p:cNvSpPr>
          <p:nvPr>
            <p:ph idx="1"/>
          </p:nvPr>
        </p:nvSpPr>
        <p:spPr>
          <a:xfrm>
            <a:off x="570101" y="1548302"/>
            <a:ext cx="3136286" cy="3344266"/>
          </a:xfrm>
        </p:spPr>
        <p:txBody>
          <a:bodyPr/>
          <a:lstStyle/>
          <a:p>
            <a:r>
              <a:rPr lang="es-ES" sz="1600" b="1" dirty="0" err="1"/>
              <a:t>dim</a:t>
            </a:r>
            <a:r>
              <a:rPr lang="es-ES" sz="1600" b="1" dirty="0"/>
              <a:t>(base)</a:t>
            </a:r>
          </a:p>
          <a:p>
            <a:endParaRPr lang="es-ES" sz="1600" b="1" dirty="0"/>
          </a:p>
          <a:p>
            <a:r>
              <a:rPr lang="es-ES" sz="1600" b="1" dirty="0" err="1"/>
              <a:t>summary</a:t>
            </a:r>
            <a:r>
              <a:rPr lang="es-ES" sz="1600" b="1" dirty="0"/>
              <a:t>(base)</a:t>
            </a:r>
          </a:p>
          <a:p>
            <a:endParaRPr lang="es-ES" sz="1600" b="1" dirty="0"/>
          </a:p>
          <a:p>
            <a:r>
              <a:rPr lang="es-ES" sz="1600" b="1" dirty="0" err="1"/>
              <a:t>names</a:t>
            </a:r>
            <a:r>
              <a:rPr lang="es-ES" sz="1600" b="1" dirty="0"/>
              <a:t>(base)</a:t>
            </a:r>
          </a:p>
          <a:p>
            <a:endParaRPr lang="es-ES" sz="1600" b="1" dirty="0"/>
          </a:p>
          <a:p>
            <a:r>
              <a:rPr lang="es-ES" sz="1600" b="1" dirty="0" err="1"/>
              <a:t>unique</a:t>
            </a:r>
            <a:r>
              <a:rPr lang="es-ES" sz="1600" b="1" dirty="0"/>
              <a:t>(</a:t>
            </a:r>
            <a:r>
              <a:rPr lang="es-ES" sz="1600" b="1" dirty="0" err="1"/>
              <a:t>base$variable</a:t>
            </a:r>
            <a:r>
              <a:rPr lang="es-ES" sz="1600" b="1" dirty="0"/>
              <a:t>)</a:t>
            </a:r>
          </a:p>
          <a:p>
            <a:endParaRPr lang="es-ES" sz="1600" b="1" dirty="0"/>
          </a:p>
          <a:p>
            <a:r>
              <a:rPr lang="es-ES" sz="1600" b="1" dirty="0"/>
              <a:t>table(</a:t>
            </a:r>
            <a:r>
              <a:rPr lang="es-ES" sz="1600" b="1" dirty="0" err="1"/>
              <a:t>base$variable</a:t>
            </a:r>
            <a:r>
              <a:rPr lang="es-ES" sz="1600" b="1" dirty="0"/>
              <a:t>)</a:t>
            </a:r>
          </a:p>
          <a:p>
            <a:endParaRPr lang="es-ES" sz="1600" b="1" dirty="0"/>
          </a:p>
          <a:p>
            <a:r>
              <a:rPr lang="es-ES" sz="1600" b="1" dirty="0" err="1"/>
              <a:t>base_sample</a:t>
            </a:r>
            <a:r>
              <a:rPr lang="es-ES" sz="1600" b="1" dirty="0"/>
              <a:t> &lt;- </a:t>
            </a:r>
            <a:r>
              <a:rPr lang="es-ES" sz="1600" b="1" dirty="0" err="1"/>
              <a:t>sample_n</a:t>
            </a:r>
            <a:r>
              <a:rPr lang="es-ES" sz="1600" b="1" dirty="0"/>
              <a:t>(</a:t>
            </a:r>
            <a:r>
              <a:rPr lang="es-ES" sz="1600" b="1" dirty="0" err="1"/>
              <a:t>tbl</a:t>
            </a:r>
            <a:r>
              <a:rPr lang="es-ES" sz="1600" b="1" dirty="0"/>
              <a:t> = </a:t>
            </a:r>
            <a:r>
              <a:rPr lang="es-ES" sz="1600" b="1" dirty="0" err="1"/>
              <a:t>base_a_samplear</a:t>
            </a:r>
            <a:r>
              <a:rPr lang="es-ES" sz="1600" b="1" dirty="0"/>
              <a:t>, </a:t>
            </a:r>
            <a:r>
              <a:rPr lang="es-ES" sz="1600" b="1" dirty="0" err="1"/>
              <a:t>size</a:t>
            </a:r>
            <a:r>
              <a:rPr lang="es-ES" sz="1600" b="1" dirty="0"/>
              <a:t> = </a:t>
            </a:r>
            <a:r>
              <a:rPr lang="es-ES" sz="1600" b="1" dirty="0" err="1"/>
              <a:t>cantidad_de_casos</a:t>
            </a:r>
            <a:r>
              <a:rPr lang="es-ES" sz="1600" b="1" dirty="0"/>
              <a:t>)</a:t>
            </a:r>
            <a:endParaRPr lang="es-CL" sz="1600" b="1" dirty="0"/>
          </a:p>
        </p:txBody>
      </p:sp>
      <p:sp>
        <p:nvSpPr>
          <p:cNvPr id="4" name="Marcador de número de diapositiva 3">
            <a:extLst>
              <a:ext uri="{FF2B5EF4-FFF2-40B4-BE49-F238E27FC236}">
                <a16:creationId xmlns:a16="http://schemas.microsoft.com/office/drawing/2014/main" id="{25FA3F81-F83C-072C-DB20-E21EBA3E50BD}"/>
              </a:ext>
            </a:extLst>
          </p:cNvPr>
          <p:cNvSpPr>
            <a:spLocks noGrp="1"/>
          </p:cNvSpPr>
          <p:nvPr>
            <p:ph type="sldNum" sz="quarter" idx="12"/>
          </p:nvPr>
        </p:nvSpPr>
        <p:spPr/>
        <p:txBody>
          <a:bodyPr/>
          <a:lstStyle/>
          <a:p>
            <a:fld id="{647FAC3E-630C-47DD-B0E1-CD873C0E77FB}" type="slidenum">
              <a:rPr lang="es-ES" altLang="en-US" smtClean="0"/>
              <a:pPr/>
              <a:t>20</a:t>
            </a:fld>
            <a:endParaRPr lang="es-ES" altLang="en-US"/>
          </a:p>
        </p:txBody>
      </p:sp>
      <p:sp>
        <p:nvSpPr>
          <p:cNvPr id="7" name="Marcador de contenido 2">
            <a:extLst>
              <a:ext uri="{FF2B5EF4-FFF2-40B4-BE49-F238E27FC236}">
                <a16:creationId xmlns:a16="http://schemas.microsoft.com/office/drawing/2014/main" id="{84DF5059-63C8-6565-5523-37964EA75A9B}"/>
              </a:ext>
            </a:extLst>
          </p:cNvPr>
          <p:cNvSpPr txBox="1">
            <a:spLocks/>
          </p:cNvSpPr>
          <p:nvPr/>
        </p:nvSpPr>
        <p:spPr>
          <a:xfrm>
            <a:off x="4157007" y="1548302"/>
            <a:ext cx="3627320" cy="3397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1600"/>
              </a:spcBef>
              <a:spcAft>
                <a:spcPts val="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1600"/>
              </a:spcBef>
              <a:spcAft>
                <a:spcPts val="1600"/>
              </a:spcAft>
              <a:buClr>
                <a:schemeClr val="dk1"/>
              </a:buClr>
              <a:buSzPts val="1400"/>
              <a:buFont typeface="Catamaran"/>
              <a:buChar char="■"/>
              <a:defRPr sz="1400" b="0" i="0" u="none" strike="noStrike" cap="none">
                <a:solidFill>
                  <a:schemeClr val="dk1"/>
                </a:solidFill>
                <a:latin typeface="Catamaran"/>
                <a:ea typeface="Catamaran"/>
                <a:cs typeface="Catamaran"/>
                <a:sym typeface="Catamaran"/>
              </a:defRPr>
            </a:lvl9pPr>
          </a:lstStyle>
          <a:p>
            <a:r>
              <a:rPr lang="es-ES" sz="1600" dirty="0"/>
              <a:t>frecuencias de variable en particular</a:t>
            </a:r>
          </a:p>
          <a:p>
            <a:pPr marL="139700" indent="0">
              <a:buNone/>
            </a:pPr>
            <a:endParaRPr lang="es-ES" sz="1600" dirty="0"/>
          </a:p>
          <a:p>
            <a:r>
              <a:rPr lang="es-ES" sz="1600" dirty="0"/>
              <a:t>nombre de columnas</a:t>
            </a:r>
          </a:p>
          <a:p>
            <a:pPr marL="139700" indent="0">
              <a:buNone/>
            </a:pPr>
            <a:r>
              <a:rPr lang="es-ES" sz="1600" dirty="0"/>
              <a:t> </a:t>
            </a:r>
          </a:p>
          <a:p>
            <a:r>
              <a:rPr lang="es-ES" sz="1600" dirty="0"/>
              <a:t>conjunto resumen de estadísticos</a:t>
            </a:r>
          </a:p>
          <a:p>
            <a:pPr marL="139700" indent="0">
              <a:buNone/>
            </a:pPr>
            <a:endParaRPr lang="es-ES" sz="1600" dirty="0"/>
          </a:p>
          <a:p>
            <a:r>
              <a:rPr lang="es-ES" sz="1600" dirty="0"/>
              <a:t>categorías de variable en particular</a:t>
            </a:r>
          </a:p>
          <a:p>
            <a:pPr marL="139700" indent="0">
              <a:buNone/>
            </a:pPr>
            <a:endParaRPr lang="es-ES" sz="1600" dirty="0"/>
          </a:p>
          <a:p>
            <a:r>
              <a:rPr lang="es-ES" sz="1600" dirty="0"/>
              <a:t>muestra aleatoria simple de n casos</a:t>
            </a:r>
          </a:p>
          <a:p>
            <a:pPr marL="139700" indent="0">
              <a:buNone/>
            </a:pPr>
            <a:endParaRPr lang="es-ES" sz="1600" dirty="0"/>
          </a:p>
          <a:p>
            <a:r>
              <a:rPr lang="es-ES" sz="1600" dirty="0"/>
              <a:t>cantidad de filas y columnas)</a:t>
            </a:r>
          </a:p>
          <a:p>
            <a:pPr marL="139700" indent="0">
              <a:buFont typeface="Catamaran"/>
              <a:buNone/>
            </a:pPr>
            <a:endParaRPr lang="es-ES" dirty="0"/>
          </a:p>
          <a:p>
            <a:pPr marL="139700" indent="0">
              <a:buFont typeface="Catamaran"/>
              <a:buNone/>
            </a:pPr>
            <a:endParaRPr lang="es-CL" dirty="0"/>
          </a:p>
        </p:txBody>
      </p:sp>
    </p:spTree>
    <p:extLst>
      <p:ext uri="{BB962C8B-B14F-4D97-AF65-F5344CB8AC3E}">
        <p14:creationId xmlns:p14="http://schemas.microsoft.com/office/powerpoint/2010/main" val="2433082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23708D-C190-8975-CEC0-4ACB1A91DCAC}"/>
              </a:ext>
            </a:extLst>
          </p:cNvPr>
          <p:cNvSpPr>
            <a:spLocks noGrp="1"/>
          </p:cNvSpPr>
          <p:nvPr>
            <p:ph type="title"/>
          </p:nvPr>
        </p:nvSpPr>
        <p:spPr/>
        <p:txBody>
          <a:bodyPr/>
          <a:lstStyle/>
          <a:p>
            <a:r>
              <a:rPr lang="es-ES" dirty="0"/>
              <a:t>Para que sirve el $ cuando estoy con una base de datos </a:t>
            </a:r>
            <a:endParaRPr lang="es-CL" dirty="0"/>
          </a:p>
        </p:txBody>
      </p:sp>
      <p:sp>
        <p:nvSpPr>
          <p:cNvPr id="3" name="Marcador de contenido 2">
            <a:extLst>
              <a:ext uri="{FF2B5EF4-FFF2-40B4-BE49-F238E27FC236}">
                <a16:creationId xmlns:a16="http://schemas.microsoft.com/office/drawing/2014/main" id="{03C281F0-4A89-570F-605D-06EC54971E11}"/>
              </a:ext>
            </a:extLst>
          </p:cNvPr>
          <p:cNvSpPr>
            <a:spLocks noGrp="1"/>
          </p:cNvSpPr>
          <p:nvPr>
            <p:ph idx="1"/>
          </p:nvPr>
        </p:nvSpPr>
        <p:spPr>
          <a:xfrm>
            <a:off x="713225" y="1948069"/>
            <a:ext cx="3139181" cy="2540441"/>
          </a:xfrm>
        </p:spPr>
        <p:txBody>
          <a:bodyPr/>
          <a:lstStyle/>
          <a:p>
            <a:endParaRPr lang="es-CL" dirty="0"/>
          </a:p>
          <a:p>
            <a:r>
              <a:rPr lang="es-CL" sz="2000" dirty="0" err="1"/>
              <a:t>base$variable</a:t>
            </a:r>
            <a:endParaRPr lang="es-CL" sz="2000" dirty="0"/>
          </a:p>
          <a:p>
            <a:pPr marL="139700" indent="0">
              <a:buNone/>
            </a:pPr>
            <a:endParaRPr lang="es-CL" sz="2000" dirty="0"/>
          </a:p>
          <a:p>
            <a:r>
              <a:rPr lang="es-CL" sz="2000" dirty="0" err="1"/>
              <a:t>class</a:t>
            </a:r>
            <a:r>
              <a:rPr lang="es-CL" sz="2000" dirty="0"/>
              <a:t>(</a:t>
            </a:r>
            <a:r>
              <a:rPr lang="es-CL" sz="2000" dirty="0" err="1"/>
              <a:t>base$variable</a:t>
            </a:r>
            <a:r>
              <a:rPr lang="es-CL" sz="2000" dirty="0"/>
              <a:t>)</a:t>
            </a:r>
          </a:p>
          <a:p>
            <a:pPr marL="139700" indent="0">
              <a:buNone/>
            </a:pPr>
            <a:endParaRPr lang="es-CL" sz="2000" dirty="0"/>
          </a:p>
          <a:p>
            <a:r>
              <a:rPr lang="es-CL" sz="2000" dirty="0"/>
              <a:t>table(</a:t>
            </a:r>
            <a:r>
              <a:rPr lang="es-CL" sz="2000" dirty="0" err="1"/>
              <a:t>base$variable</a:t>
            </a:r>
            <a:r>
              <a:rPr lang="es-CL" sz="2000" dirty="0"/>
              <a:t>)</a:t>
            </a:r>
          </a:p>
          <a:p>
            <a:pPr marL="139700" indent="0">
              <a:buNone/>
            </a:pPr>
            <a:endParaRPr lang="es-CL" sz="2000" dirty="0"/>
          </a:p>
          <a:p>
            <a:r>
              <a:rPr lang="es-CL" sz="2000" dirty="0"/>
              <a:t>mean(</a:t>
            </a:r>
            <a:r>
              <a:rPr lang="es-CL" sz="2000" dirty="0" err="1"/>
              <a:t>base$variable</a:t>
            </a:r>
            <a:r>
              <a:rPr lang="es-CL" sz="2000" dirty="0"/>
              <a:t>)</a:t>
            </a:r>
          </a:p>
          <a:p>
            <a:pPr marL="139700" indent="0">
              <a:buNone/>
            </a:pPr>
            <a:endParaRPr lang="es-CL" dirty="0"/>
          </a:p>
        </p:txBody>
      </p:sp>
      <p:sp>
        <p:nvSpPr>
          <p:cNvPr id="4" name="Marcador de número de diapositiva 3">
            <a:extLst>
              <a:ext uri="{FF2B5EF4-FFF2-40B4-BE49-F238E27FC236}">
                <a16:creationId xmlns:a16="http://schemas.microsoft.com/office/drawing/2014/main" id="{DE9F7C13-A308-A77B-B796-545B7406DD78}"/>
              </a:ext>
            </a:extLst>
          </p:cNvPr>
          <p:cNvSpPr>
            <a:spLocks noGrp="1"/>
          </p:cNvSpPr>
          <p:nvPr>
            <p:ph type="sldNum" sz="quarter" idx="12"/>
          </p:nvPr>
        </p:nvSpPr>
        <p:spPr/>
        <p:txBody>
          <a:bodyPr/>
          <a:lstStyle/>
          <a:p>
            <a:fld id="{647FAC3E-630C-47DD-B0E1-CD873C0E77FB}" type="slidenum">
              <a:rPr lang="es-ES" altLang="en-US" smtClean="0"/>
              <a:pPr/>
              <a:t>21</a:t>
            </a:fld>
            <a:endParaRPr lang="es-ES" altLang="en-US"/>
          </a:p>
        </p:txBody>
      </p:sp>
      <p:sp>
        <p:nvSpPr>
          <p:cNvPr id="6" name="CuadroTexto 5">
            <a:extLst>
              <a:ext uri="{FF2B5EF4-FFF2-40B4-BE49-F238E27FC236}">
                <a16:creationId xmlns:a16="http://schemas.microsoft.com/office/drawing/2014/main" id="{AF106694-BFA3-34CE-2151-0564600102AA}"/>
              </a:ext>
            </a:extLst>
          </p:cNvPr>
          <p:cNvSpPr txBox="1"/>
          <p:nvPr/>
        </p:nvSpPr>
        <p:spPr>
          <a:xfrm>
            <a:off x="3852406" y="2095169"/>
            <a:ext cx="4578318" cy="3077766"/>
          </a:xfrm>
          <a:prstGeom prst="rect">
            <a:avLst/>
          </a:prstGeom>
          <a:noFill/>
        </p:spPr>
        <p:txBody>
          <a:bodyPr wrap="square">
            <a:spAutoFit/>
          </a:bodyPr>
          <a:lstStyle/>
          <a:p>
            <a:pPr marL="425450" indent="-285750">
              <a:buFont typeface="Arial" panose="020B0604020202020204" pitchFamily="34" charset="0"/>
              <a:buChar char="•"/>
            </a:pPr>
            <a:r>
              <a:rPr lang="es-CL" sz="1600" dirty="0">
                <a:latin typeface="Catamaran" panose="020B0604020202020204" charset="0"/>
                <a:cs typeface="Catamaran" panose="020B0604020202020204" charset="0"/>
              </a:rPr>
              <a:t>Observar el tipo de variable específica en un </a:t>
            </a:r>
            <a:r>
              <a:rPr lang="es-CL" sz="1600" dirty="0" err="1">
                <a:latin typeface="Catamaran" panose="020B0604020202020204" charset="0"/>
                <a:cs typeface="Catamaran" panose="020B0604020202020204" charset="0"/>
              </a:rPr>
              <a:t>data.frame</a:t>
            </a:r>
            <a:r>
              <a:rPr lang="es-CL" sz="1600" dirty="0">
                <a:latin typeface="Catamaran" panose="020B0604020202020204" charset="0"/>
                <a:cs typeface="Catamaran" panose="020B0604020202020204" charset="0"/>
              </a:rPr>
              <a:t> (si es “</a:t>
            </a:r>
            <a:r>
              <a:rPr lang="es-CL" sz="1600" dirty="0" err="1">
                <a:latin typeface="Catamaran" panose="020B0604020202020204" charset="0"/>
                <a:cs typeface="Catamaran" panose="020B0604020202020204" charset="0"/>
              </a:rPr>
              <a:t>numeric</a:t>
            </a:r>
            <a:r>
              <a:rPr lang="es-CL" sz="1600" dirty="0">
                <a:latin typeface="Catamaran" panose="020B0604020202020204" charset="0"/>
                <a:cs typeface="Catamaran" panose="020B0604020202020204" charset="0"/>
              </a:rPr>
              <a:t>”, “</a:t>
            </a:r>
            <a:r>
              <a:rPr lang="es-CL" sz="1600" dirty="0" err="1">
                <a:latin typeface="Catamaran" panose="020B0604020202020204" charset="0"/>
                <a:cs typeface="Catamaran" panose="020B0604020202020204" charset="0"/>
              </a:rPr>
              <a:t>character</a:t>
            </a:r>
            <a:r>
              <a:rPr lang="es-CL" sz="1600" dirty="0">
                <a:latin typeface="Catamaran" panose="020B0604020202020204" charset="0"/>
                <a:cs typeface="Catamaran" panose="020B0604020202020204" charset="0"/>
              </a:rPr>
              <a:t>“, “factor”)</a:t>
            </a:r>
          </a:p>
          <a:p>
            <a:pPr marL="425450" indent="-285750">
              <a:buFont typeface="Arial" panose="020B0604020202020204" pitchFamily="34" charset="0"/>
              <a:buChar char="•"/>
            </a:pPr>
            <a:endParaRPr lang="es-CL" sz="1600" dirty="0">
              <a:latin typeface="Catamaran" panose="020B0604020202020204" charset="0"/>
              <a:cs typeface="Catamaran" panose="020B0604020202020204" charset="0"/>
            </a:endParaRPr>
          </a:p>
          <a:p>
            <a:pPr marL="425450" indent="-285750">
              <a:buFont typeface="Arial" panose="020B0604020202020204" pitchFamily="34" charset="0"/>
              <a:buChar char="•"/>
            </a:pPr>
            <a:r>
              <a:rPr lang="es-CL" sz="1600" dirty="0">
                <a:latin typeface="Catamaran" panose="020B0604020202020204" charset="0"/>
                <a:cs typeface="Catamaran" panose="020B0604020202020204" charset="0"/>
              </a:rPr>
              <a:t>Entrega valor de columna/variable entera</a:t>
            </a:r>
          </a:p>
          <a:p>
            <a:pPr marL="139700"/>
            <a:endParaRPr lang="es-CL" sz="1600" dirty="0">
              <a:latin typeface="Catamaran" panose="020B0604020202020204" charset="0"/>
              <a:cs typeface="Catamaran" panose="020B0604020202020204" charset="0"/>
            </a:endParaRPr>
          </a:p>
          <a:p>
            <a:pPr marL="425450" indent="-285750">
              <a:buFont typeface="Arial" panose="020B0604020202020204" pitchFamily="34" charset="0"/>
              <a:buChar char="•"/>
            </a:pPr>
            <a:r>
              <a:rPr lang="es-CL" sz="1600" dirty="0">
                <a:latin typeface="Catamaran" panose="020B0604020202020204" charset="0"/>
                <a:cs typeface="Catamaran" panose="020B0604020202020204" charset="0"/>
              </a:rPr>
              <a:t>Realizar una media en variable específica del </a:t>
            </a:r>
            <a:r>
              <a:rPr lang="es-CL" sz="1600" dirty="0" err="1">
                <a:latin typeface="Catamaran" panose="020B0604020202020204" charset="0"/>
                <a:cs typeface="Catamaran" panose="020B0604020202020204" charset="0"/>
              </a:rPr>
              <a:t>data.frame</a:t>
            </a:r>
            <a:endParaRPr lang="es-CL" sz="1600" dirty="0">
              <a:latin typeface="Catamaran" panose="020B0604020202020204" charset="0"/>
              <a:cs typeface="Catamaran" panose="020B0604020202020204" charset="0"/>
            </a:endParaRPr>
          </a:p>
          <a:p>
            <a:pPr marL="139700"/>
            <a:endParaRPr lang="es-CL" sz="1600" dirty="0">
              <a:latin typeface="Catamaran" panose="020B0604020202020204" charset="0"/>
              <a:cs typeface="Catamaran" panose="020B0604020202020204" charset="0"/>
            </a:endParaRPr>
          </a:p>
          <a:p>
            <a:pPr marL="425450" indent="-285750">
              <a:buFont typeface="Arial" panose="020B0604020202020204" pitchFamily="34" charset="0"/>
              <a:buChar char="•"/>
            </a:pPr>
            <a:r>
              <a:rPr lang="es-CL" sz="1600" dirty="0">
                <a:latin typeface="Catamaran" panose="020B0604020202020204" charset="0"/>
                <a:cs typeface="Catamaran" panose="020B0604020202020204" charset="0"/>
              </a:rPr>
              <a:t>Realizar una tabla de una variable específica del </a:t>
            </a:r>
            <a:r>
              <a:rPr lang="es-CL" sz="1600" dirty="0" err="1">
                <a:latin typeface="Catamaran" panose="020B0604020202020204" charset="0"/>
                <a:cs typeface="Catamaran" panose="020B0604020202020204" charset="0"/>
              </a:rPr>
              <a:t>data.frame</a:t>
            </a:r>
            <a:endParaRPr lang="es-CL" sz="1600" dirty="0">
              <a:latin typeface="Catamaran" panose="020B0604020202020204" charset="0"/>
              <a:cs typeface="Catamaran" panose="020B0604020202020204" charset="0"/>
            </a:endParaRPr>
          </a:p>
          <a:p>
            <a:pPr marL="139700"/>
            <a:endParaRPr lang="es-CL" sz="1800"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113720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9B692-4CDB-304A-B1DE-50B3E819EF27}"/>
              </a:ext>
            </a:extLst>
          </p:cNvPr>
          <p:cNvSpPr>
            <a:spLocks noGrp="1"/>
          </p:cNvSpPr>
          <p:nvPr>
            <p:ph type="title"/>
          </p:nvPr>
        </p:nvSpPr>
        <p:spPr/>
        <p:txBody>
          <a:bodyPr/>
          <a:lstStyle/>
          <a:p>
            <a:r>
              <a:rPr lang="es-CL" dirty="0" err="1"/>
              <a:t>magrittr</a:t>
            </a:r>
            <a:endParaRPr lang="es-CL" dirty="0"/>
          </a:p>
        </p:txBody>
      </p:sp>
      <p:sp>
        <p:nvSpPr>
          <p:cNvPr id="4" name="Marcador de número de diapositiva 3">
            <a:extLst>
              <a:ext uri="{FF2B5EF4-FFF2-40B4-BE49-F238E27FC236}">
                <a16:creationId xmlns:a16="http://schemas.microsoft.com/office/drawing/2014/main" id="{972488B0-44F0-4807-2A3C-0D31861EE6D7}"/>
              </a:ext>
            </a:extLst>
          </p:cNvPr>
          <p:cNvSpPr>
            <a:spLocks noGrp="1"/>
          </p:cNvSpPr>
          <p:nvPr>
            <p:ph type="sldNum" sz="quarter" idx="12"/>
          </p:nvPr>
        </p:nvSpPr>
        <p:spPr/>
        <p:txBody>
          <a:bodyPr/>
          <a:lstStyle/>
          <a:p>
            <a:fld id="{647FAC3E-630C-47DD-B0E1-CD873C0E77FB}" type="slidenum">
              <a:rPr lang="es-ES" altLang="en-US" smtClean="0"/>
              <a:pPr/>
              <a:t>22</a:t>
            </a:fld>
            <a:endParaRPr lang="es-ES" altLang="en-US"/>
          </a:p>
        </p:txBody>
      </p:sp>
      <p:sp>
        <p:nvSpPr>
          <p:cNvPr id="5" name="Rectangle 1">
            <a:extLst>
              <a:ext uri="{FF2B5EF4-FFF2-40B4-BE49-F238E27FC236}">
                <a16:creationId xmlns:a16="http://schemas.microsoft.com/office/drawing/2014/main" id="{71CFD0AB-23E6-B971-B853-27B0B4573F78}"/>
              </a:ext>
            </a:extLst>
          </p:cNvPr>
          <p:cNvSpPr>
            <a:spLocks noGrp="1" noChangeArrowheads="1"/>
          </p:cNvSpPr>
          <p:nvPr>
            <p:ph idx="1"/>
          </p:nvPr>
        </p:nvSpPr>
        <p:spPr bwMode="auto">
          <a:xfrm>
            <a:off x="713225" y="2196386"/>
            <a:ext cx="2631490" cy="1328577"/>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9144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2200" b="0" i="0" u="none" strike="noStrike" cap="none" normalizeH="0" baseline="0" dirty="0">
                <a:ln>
                  <a:noFill/>
                </a:ln>
                <a:solidFill>
                  <a:srgbClr val="1A292C"/>
                </a:solidFill>
                <a:effectLst/>
                <a:latin typeface="Fira Sans" panose="020B0503050000020004" pitchFamily="34" charset="0"/>
              </a:rPr>
              <a:t>Sin EL PIPE: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table(</a:t>
            </a:r>
            <a:r>
              <a:rPr kumimoji="0" lang="es-CL" altLang="es-CL" sz="1500" b="0" i="0" u="none" strike="noStrike" cap="none" normalizeH="0" baseline="0" dirty="0" err="1">
                <a:ln>
                  <a:noFill/>
                </a:ln>
                <a:solidFill>
                  <a:srgbClr val="333333"/>
                </a:solidFill>
                <a:effectLst/>
                <a:latin typeface="Fira Code" panose="020B0809050000020004" pitchFamily="49" charset="0"/>
                <a:cs typeface="Fira Code" panose="020B0809050000020004" pitchFamily="49" charset="0"/>
              </a:rPr>
              <a:t>base_covid$sexo</a:t>
            </a:r>
            <a:r>
              <a:rPr kumimoji="0" lang="es-CL" altLang="es-CL" sz="1500" b="0"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a:t>
            </a:r>
            <a:endParaRPr kumimoji="0" lang="es-CL" altLang="es-CL"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Fira Sans" panose="020B0503050000020004" pitchFamily="34" charset="0"/>
              </a:rPr>
              <a:t>--</a:t>
            </a:r>
            <a:endPar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F       M    NR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93963 86742 1975</a:t>
            </a:r>
            <a:endParaRPr kumimoji="0" lang="es-CL" altLang="es-CL" sz="180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1F249F2-D8AE-1E80-F480-50470334F6B4}"/>
              </a:ext>
            </a:extLst>
          </p:cNvPr>
          <p:cNvSpPr>
            <a:spLocks noChangeArrowheads="1"/>
          </p:cNvSpPr>
          <p:nvPr/>
        </p:nvSpPr>
        <p:spPr bwMode="auto">
          <a:xfrm>
            <a:off x="4743450" y="1667175"/>
            <a:ext cx="3200400" cy="2390406"/>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2200" b="0" i="0" u="none" strike="noStrike" cap="none" normalizeH="0" baseline="0" dirty="0">
                <a:ln>
                  <a:noFill/>
                </a:ln>
                <a:solidFill>
                  <a:srgbClr val="1A292C"/>
                </a:solidFill>
                <a:effectLst/>
                <a:latin typeface="Fira Sans" panose="020B0503050000020004" pitchFamily="34" charset="0"/>
              </a:rPr>
              <a:t>Con EL PIPE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err="1">
                <a:ln>
                  <a:noFill/>
                </a:ln>
                <a:solidFill>
                  <a:srgbClr val="333333"/>
                </a:solidFill>
                <a:effectLst/>
                <a:latin typeface="Fira Code" panose="020B0809050000020004" pitchFamily="49" charset="0"/>
                <a:cs typeface="Fira Code" panose="020B0809050000020004" pitchFamily="49" charset="0"/>
              </a:rPr>
              <a:t>base_covid$sexo</a:t>
            </a:r>
            <a:r>
              <a:rPr kumimoji="0" lang="es-CL" altLang="es-CL" sz="1500" b="0"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 </a:t>
            </a:r>
            <a:r>
              <a:rPr kumimoji="0" lang="es-CL" altLang="es-CL" sz="5400" b="1"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333333"/>
                </a:solidFill>
                <a:effectLst/>
                <a:latin typeface="Fira Code" panose="020B0809050000020004" pitchFamily="49" charset="0"/>
                <a:cs typeface="Fira Code" panose="020B0809050000020004" pitchFamily="49" charset="0"/>
              </a:rPr>
              <a:t>table()</a:t>
            </a:r>
            <a:endParaRPr kumimoji="0" lang="es-CL" altLang="es-CL"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dirty="0">
                <a:ln>
                  <a:noFill/>
                </a:ln>
                <a:solidFill>
                  <a:srgbClr val="000000"/>
                </a:solidFill>
                <a:effectLst/>
                <a:latin typeface="Fira Sans" panose="020B0503050000020004" pitchFamily="34" charset="0"/>
              </a:rPr>
              <a:t>--</a:t>
            </a:r>
            <a:endPar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F M NR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500" b="0" i="0" u="none" strike="noStrike" cap="none" normalizeH="0" baseline="0" dirty="0">
                <a:ln>
                  <a:noFill/>
                </a:ln>
                <a:solidFill>
                  <a:srgbClr val="000000"/>
                </a:solidFill>
                <a:effectLst/>
                <a:latin typeface="Fira Code" panose="020B0809050000020004" pitchFamily="49" charset="0"/>
                <a:cs typeface="Fira Code" panose="020B0809050000020004" pitchFamily="49" charset="0"/>
              </a:rPr>
              <a:t>93963 86742 1975</a:t>
            </a: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9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944D85-B2FE-229F-10A3-047F36A2B245}"/>
              </a:ext>
            </a:extLst>
          </p:cNvPr>
          <p:cNvSpPr>
            <a:spLocks noGrp="1"/>
          </p:cNvSpPr>
          <p:nvPr>
            <p:ph type="title"/>
          </p:nvPr>
        </p:nvSpPr>
        <p:spPr/>
        <p:txBody>
          <a:bodyPr/>
          <a:lstStyle/>
          <a:p>
            <a:r>
              <a:rPr lang="es-CL" dirty="0" err="1"/>
              <a:t>dplyr</a:t>
            </a:r>
            <a:endParaRPr lang="es-CL" dirty="0"/>
          </a:p>
        </p:txBody>
      </p:sp>
      <p:pic>
        <p:nvPicPr>
          <p:cNvPr id="6" name="Marcador de contenido 5">
            <a:extLst>
              <a:ext uri="{FF2B5EF4-FFF2-40B4-BE49-F238E27FC236}">
                <a16:creationId xmlns:a16="http://schemas.microsoft.com/office/drawing/2014/main" id="{D949C30C-3311-93F0-1235-44BC181486B9}"/>
              </a:ext>
            </a:extLst>
          </p:cNvPr>
          <p:cNvPicPr>
            <a:picLocks noGrp="1" noChangeAspect="1"/>
          </p:cNvPicPr>
          <p:nvPr>
            <p:ph idx="1"/>
          </p:nvPr>
        </p:nvPicPr>
        <p:blipFill rotWithShape="1">
          <a:blip r:embed="rId2"/>
          <a:srcRect l="25525" t="36538" r="25218" b="19145"/>
          <a:stretch/>
        </p:blipFill>
        <p:spPr>
          <a:xfrm>
            <a:off x="1584762" y="1210175"/>
            <a:ext cx="6173350" cy="3702787"/>
          </a:xfrm>
        </p:spPr>
      </p:pic>
      <p:sp>
        <p:nvSpPr>
          <p:cNvPr id="4" name="Marcador de número de diapositiva 3">
            <a:extLst>
              <a:ext uri="{FF2B5EF4-FFF2-40B4-BE49-F238E27FC236}">
                <a16:creationId xmlns:a16="http://schemas.microsoft.com/office/drawing/2014/main" id="{68CC1798-5BE6-03DA-CDA3-DD13A4DC38CC}"/>
              </a:ext>
            </a:extLst>
          </p:cNvPr>
          <p:cNvSpPr>
            <a:spLocks noGrp="1"/>
          </p:cNvSpPr>
          <p:nvPr>
            <p:ph type="sldNum" sz="quarter" idx="12"/>
          </p:nvPr>
        </p:nvSpPr>
        <p:spPr/>
        <p:txBody>
          <a:bodyPr/>
          <a:lstStyle/>
          <a:p>
            <a:fld id="{647FAC3E-630C-47DD-B0E1-CD873C0E77FB}" type="slidenum">
              <a:rPr lang="es-ES" altLang="en-US" smtClean="0"/>
              <a:pPr/>
              <a:t>23</a:t>
            </a:fld>
            <a:endParaRPr lang="es-ES" altLang="en-US"/>
          </a:p>
        </p:txBody>
      </p:sp>
    </p:spTree>
    <p:extLst>
      <p:ext uri="{BB962C8B-B14F-4D97-AF65-F5344CB8AC3E}">
        <p14:creationId xmlns:p14="http://schemas.microsoft.com/office/powerpoint/2010/main" val="3382733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1A824-7CB6-34B8-D099-2ED087674771}"/>
              </a:ext>
            </a:extLst>
          </p:cNvPr>
          <p:cNvSpPr>
            <a:spLocks noGrp="1"/>
          </p:cNvSpPr>
          <p:nvPr>
            <p:ph type="title"/>
          </p:nvPr>
        </p:nvSpPr>
        <p:spPr/>
        <p:txBody>
          <a:bodyPr/>
          <a:lstStyle/>
          <a:p>
            <a:r>
              <a:rPr lang="es-ES" dirty="0"/>
              <a:t>Análisis de datos cualitativos</a:t>
            </a:r>
          </a:p>
        </p:txBody>
      </p:sp>
      <p:sp>
        <p:nvSpPr>
          <p:cNvPr id="3" name="Marcador de contenido 2">
            <a:extLst>
              <a:ext uri="{FF2B5EF4-FFF2-40B4-BE49-F238E27FC236}">
                <a16:creationId xmlns:a16="http://schemas.microsoft.com/office/drawing/2014/main" id="{5498B70E-3808-74B1-4022-DF68BA0AD11B}"/>
              </a:ext>
            </a:extLst>
          </p:cNvPr>
          <p:cNvSpPr>
            <a:spLocks noGrp="1"/>
          </p:cNvSpPr>
          <p:nvPr>
            <p:ph idx="1"/>
          </p:nvPr>
        </p:nvSpPr>
        <p:spPr/>
        <p:txBody>
          <a:bodyPr/>
          <a:lstStyle/>
          <a:p>
            <a:pPr marL="139700" indent="0">
              <a:buNone/>
            </a:pPr>
            <a:endParaRPr lang="es-ES" dirty="0"/>
          </a:p>
        </p:txBody>
      </p:sp>
      <p:sp>
        <p:nvSpPr>
          <p:cNvPr id="4" name="Marcador de número de diapositiva 3">
            <a:extLst>
              <a:ext uri="{FF2B5EF4-FFF2-40B4-BE49-F238E27FC236}">
                <a16:creationId xmlns:a16="http://schemas.microsoft.com/office/drawing/2014/main" id="{EDAE1CAC-673D-5ECD-A2AA-4A734D98615F}"/>
              </a:ext>
            </a:extLst>
          </p:cNvPr>
          <p:cNvSpPr>
            <a:spLocks noGrp="1"/>
          </p:cNvSpPr>
          <p:nvPr>
            <p:ph type="sldNum" sz="quarter" idx="12"/>
          </p:nvPr>
        </p:nvSpPr>
        <p:spPr/>
        <p:txBody>
          <a:bodyPr/>
          <a:lstStyle/>
          <a:p>
            <a:fld id="{647FAC3E-630C-47DD-B0E1-CD873C0E77FB}" type="slidenum">
              <a:rPr lang="es-ES" altLang="en-US" smtClean="0"/>
              <a:pPr/>
              <a:t>24</a:t>
            </a:fld>
            <a:endParaRPr lang="es-ES" altLang="en-US"/>
          </a:p>
        </p:txBody>
      </p:sp>
    </p:spTree>
    <p:extLst>
      <p:ext uri="{BB962C8B-B14F-4D97-AF65-F5344CB8AC3E}">
        <p14:creationId xmlns:p14="http://schemas.microsoft.com/office/powerpoint/2010/main" val="154380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458513-1A8D-13DD-1558-A49FB7F01B34}"/>
              </a:ext>
            </a:extLst>
          </p:cNvPr>
          <p:cNvSpPr>
            <a:spLocks noGrp="1"/>
          </p:cNvSpPr>
          <p:nvPr>
            <p:ph type="title"/>
          </p:nvPr>
        </p:nvSpPr>
        <p:spPr/>
        <p:txBody>
          <a:bodyPr/>
          <a:lstStyle/>
          <a:p>
            <a:r>
              <a:rPr lang="es-ES" dirty="0"/>
              <a:t>Distribución de frecuencias</a:t>
            </a:r>
          </a:p>
        </p:txBody>
      </p:sp>
      <p:pic>
        <p:nvPicPr>
          <p:cNvPr id="6" name="Marcador de contenido 5">
            <a:extLst>
              <a:ext uri="{FF2B5EF4-FFF2-40B4-BE49-F238E27FC236}">
                <a16:creationId xmlns:a16="http://schemas.microsoft.com/office/drawing/2014/main" id="{27958D15-9B15-DCF8-3D72-AB1AC5349D18}"/>
              </a:ext>
            </a:extLst>
          </p:cNvPr>
          <p:cNvPicPr>
            <a:picLocks noGrp="1" noChangeAspect="1"/>
          </p:cNvPicPr>
          <p:nvPr>
            <p:ph idx="1"/>
          </p:nvPr>
        </p:nvPicPr>
        <p:blipFill>
          <a:blip r:embed="rId2"/>
          <a:stretch>
            <a:fillRect/>
          </a:stretch>
        </p:blipFill>
        <p:spPr>
          <a:xfrm>
            <a:off x="1092706" y="1158502"/>
            <a:ext cx="6812285" cy="3939428"/>
          </a:xfrm>
        </p:spPr>
      </p:pic>
      <p:sp>
        <p:nvSpPr>
          <p:cNvPr id="4" name="Marcador de número de diapositiva 3">
            <a:extLst>
              <a:ext uri="{FF2B5EF4-FFF2-40B4-BE49-F238E27FC236}">
                <a16:creationId xmlns:a16="http://schemas.microsoft.com/office/drawing/2014/main" id="{8EC0AD6E-E0CC-6FE2-8E00-0957A6DCE74D}"/>
              </a:ext>
            </a:extLst>
          </p:cNvPr>
          <p:cNvSpPr>
            <a:spLocks noGrp="1"/>
          </p:cNvSpPr>
          <p:nvPr>
            <p:ph type="sldNum" sz="quarter" idx="12"/>
          </p:nvPr>
        </p:nvSpPr>
        <p:spPr/>
        <p:txBody>
          <a:bodyPr/>
          <a:lstStyle/>
          <a:p>
            <a:fld id="{647FAC3E-630C-47DD-B0E1-CD873C0E77FB}" type="slidenum">
              <a:rPr lang="es-ES" altLang="en-US" smtClean="0"/>
              <a:pPr/>
              <a:t>25</a:t>
            </a:fld>
            <a:endParaRPr lang="es-ES" altLang="en-US"/>
          </a:p>
        </p:txBody>
      </p:sp>
    </p:spTree>
    <p:extLst>
      <p:ext uri="{BB962C8B-B14F-4D97-AF65-F5344CB8AC3E}">
        <p14:creationId xmlns:p14="http://schemas.microsoft.com/office/powerpoint/2010/main" val="723488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33309-3DD1-D02E-86E0-A6E7795A2E82}"/>
              </a:ext>
            </a:extLst>
          </p:cNvPr>
          <p:cNvSpPr>
            <a:spLocks noGrp="1"/>
          </p:cNvSpPr>
          <p:nvPr>
            <p:ph type="title"/>
          </p:nvPr>
        </p:nvSpPr>
        <p:spPr/>
        <p:txBody>
          <a:bodyPr/>
          <a:lstStyle/>
          <a:p>
            <a:r>
              <a:rPr lang="es-ES" dirty="0"/>
              <a:t>Tablas de contingencia</a:t>
            </a:r>
          </a:p>
        </p:txBody>
      </p:sp>
      <p:pic>
        <p:nvPicPr>
          <p:cNvPr id="6" name="Marcador de contenido 5">
            <a:extLst>
              <a:ext uri="{FF2B5EF4-FFF2-40B4-BE49-F238E27FC236}">
                <a16:creationId xmlns:a16="http://schemas.microsoft.com/office/drawing/2014/main" id="{2F14DEAB-CD91-6ECC-4EAE-009C85E14FB4}"/>
              </a:ext>
            </a:extLst>
          </p:cNvPr>
          <p:cNvPicPr>
            <a:picLocks noGrp="1" noChangeAspect="1"/>
          </p:cNvPicPr>
          <p:nvPr>
            <p:ph idx="1"/>
          </p:nvPr>
        </p:nvPicPr>
        <p:blipFill>
          <a:blip r:embed="rId2"/>
          <a:stretch>
            <a:fillRect/>
          </a:stretch>
        </p:blipFill>
        <p:spPr>
          <a:xfrm>
            <a:off x="1499566" y="1193676"/>
            <a:ext cx="5618013" cy="3886324"/>
          </a:xfrm>
        </p:spPr>
      </p:pic>
      <p:sp>
        <p:nvSpPr>
          <p:cNvPr id="4" name="Marcador de número de diapositiva 3">
            <a:extLst>
              <a:ext uri="{FF2B5EF4-FFF2-40B4-BE49-F238E27FC236}">
                <a16:creationId xmlns:a16="http://schemas.microsoft.com/office/drawing/2014/main" id="{84D36248-C3F5-F247-583D-36FC76D809EC}"/>
              </a:ext>
            </a:extLst>
          </p:cNvPr>
          <p:cNvSpPr>
            <a:spLocks noGrp="1"/>
          </p:cNvSpPr>
          <p:nvPr>
            <p:ph type="sldNum" sz="quarter" idx="12"/>
          </p:nvPr>
        </p:nvSpPr>
        <p:spPr/>
        <p:txBody>
          <a:bodyPr/>
          <a:lstStyle/>
          <a:p>
            <a:fld id="{647FAC3E-630C-47DD-B0E1-CD873C0E77FB}" type="slidenum">
              <a:rPr lang="es-ES" altLang="en-US" smtClean="0"/>
              <a:pPr/>
              <a:t>26</a:t>
            </a:fld>
            <a:endParaRPr lang="es-ES" altLang="en-US"/>
          </a:p>
        </p:txBody>
      </p:sp>
    </p:spTree>
    <p:extLst>
      <p:ext uri="{BB962C8B-B14F-4D97-AF65-F5344CB8AC3E}">
        <p14:creationId xmlns:p14="http://schemas.microsoft.com/office/powerpoint/2010/main" val="2851111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3548" t="10510" r="3548" b="10518"/>
          <a:stretch/>
        </p:blipFill>
        <p:spPr>
          <a:xfrm>
            <a:off x="0" y="0"/>
            <a:ext cx="9144000" cy="5143500"/>
          </a:xfrm>
          <a:prstGeom prst="rect">
            <a:avLst/>
          </a:prstGeom>
          <a:noFill/>
          <a:ln>
            <a:noFill/>
          </a:ln>
        </p:spPr>
      </p:pic>
      <p:sp>
        <p:nvSpPr>
          <p:cNvPr id="55" name="Google Shape;55;p13"/>
          <p:cNvSpPr txBox="1"/>
          <p:nvPr/>
        </p:nvSpPr>
        <p:spPr>
          <a:xfrm>
            <a:off x="3389188" y="4071534"/>
            <a:ext cx="4345500" cy="425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Helvetica"/>
                <a:ea typeface="Helvetica"/>
                <a:cs typeface="Helvetica"/>
                <a:sym typeface="Helvetica"/>
              </a:rPr>
              <a:t>diseñando información</a:t>
            </a:r>
            <a:endParaRPr sz="3200">
              <a:latin typeface="Helvetica"/>
              <a:ea typeface="Helvetica"/>
              <a:cs typeface="Helvetica"/>
              <a:sym typeface="Helvetic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D8A46D-C38F-6C94-D329-9A5959E786DA}"/>
              </a:ext>
            </a:extLst>
          </p:cNvPr>
          <p:cNvSpPr>
            <a:spLocks noGrp="1"/>
          </p:cNvSpPr>
          <p:nvPr>
            <p:ph type="title"/>
          </p:nvPr>
        </p:nvSpPr>
        <p:spPr/>
        <p:txBody>
          <a:bodyPr/>
          <a:lstStyle/>
          <a:p>
            <a:r>
              <a:rPr lang="es-CL" dirty="0"/>
              <a:t>ggplot2</a:t>
            </a:r>
          </a:p>
        </p:txBody>
      </p:sp>
      <p:sp>
        <p:nvSpPr>
          <p:cNvPr id="4" name="Marcador de número de diapositiva 3">
            <a:extLst>
              <a:ext uri="{FF2B5EF4-FFF2-40B4-BE49-F238E27FC236}">
                <a16:creationId xmlns:a16="http://schemas.microsoft.com/office/drawing/2014/main" id="{1DD67AF9-D1C4-ABEA-27D0-84DE0079D8E9}"/>
              </a:ext>
            </a:extLst>
          </p:cNvPr>
          <p:cNvSpPr>
            <a:spLocks noGrp="1"/>
          </p:cNvSpPr>
          <p:nvPr>
            <p:ph type="sldNum" sz="quarter" idx="12"/>
          </p:nvPr>
        </p:nvSpPr>
        <p:spPr/>
        <p:txBody>
          <a:bodyPr/>
          <a:lstStyle/>
          <a:p>
            <a:fld id="{647FAC3E-630C-47DD-B0E1-CD873C0E77FB}" type="slidenum">
              <a:rPr lang="es-ES" altLang="en-US" smtClean="0"/>
              <a:pPr/>
              <a:t>28</a:t>
            </a:fld>
            <a:endParaRPr lang="es-ES" altLang="en-US"/>
          </a:p>
        </p:txBody>
      </p:sp>
      <p:pic>
        <p:nvPicPr>
          <p:cNvPr id="8" name="Imagen 7">
            <a:extLst>
              <a:ext uri="{FF2B5EF4-FFF2-40B4-BE49-F238E27FC236}">
                <a16:creationId xmlns:a16="http://schemas.microsoft.com/office/drawing/2014/main" id="{79808457-1607-BA8E-A679-0AD51D7BC2B8}"/>
              </a:ext>
            </a:extLst>
          </p:cNvPr>
          <p:cNvPicPr>
            <a:picLocks noChangeAspect="1"/>
          </p:cNvPicPr>
          <p:nvPr/>
        </p:nvPicPr>
        <p:blipFill rotWithShape="1">
          <a:blip r:embed="rId3"/>
          <a:srcRect l="34246" t="29629" r="15810" b="30791"/>
          <a:stretch/>
        </p:blipFill>
        <p:spPr>
          <a:xfrm>
            <a:off x="-1" y="1491898"/>
            <a:ext cx="4660455" cy="2462213"/>
          </a:xfrm>
          <a:prstGeom prst="rect">
            <a:avLst/>
          </a:prstGeom>
        </p:spPr>
      </p:pic>
      <p:sp>
        <p:nvSpPr>
          <p:cNvPr id="9" name="CuadroTexto 8">
            <a:extLst>
              <a:ext uri="{FF2B5EF4-FFF2-40B4-BE49-F238E27FC236}">
                <a16:creationId xmlns:a16="http://schemas.microsoft.com/office/drawing/2014/main" id="{A4AEBCB7-5BF6-181E-CEF8-34BFC2E8F0F0}"/>
              </a:ext>
            </a:extLst>
          </p:cNvPr>
          <p:cNvSpPr txBox="1"/>
          <p:nvPr/>
        </p:nvSpPr>
        <p:spPr>
          <a:xfrm>
            <a:off x="4660454" y="1533467"/>
            <a:ext cx="4202583" cy="246221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Catamaran" panose="020B0604020202020204" charset="0"/>
                <a:cs typeface="Catamaran" panose="020B0604020202020204" charset="0"/>
              </a:rPr>
              <a:t>¿Cómo funciona esto en la práctica? </a:t>
            </a:r>
          </a:p>
          <a:p>
            <a:pPr marL="285750" lvl="2" indent="-285750">
              <a:buFont typeface="Arial" panose="020B0604020202020204" pitchFamily="34" charset="0"/>
              <a:buChar char="•"/>
            </a:pPr>
            <a:r>
              <a:rPr lang="es-ES" dirty="0">
                <a:latin typeface="Catamaran" panose="020B0604020202020204" charset="0"/>
                <a:cs typeface="Catamaran" panose="020B0604020202020204" charset="0"/>
              </a:rPr>
              <a:t>El caso de uso más simple de </a:t>
            </a:r>
            <a:r>
              <a:rPr lang="es-ES" dirty="0" err="1">
                <a:latin typeface="Catamaran" panose="020B0604020202020204" charset="0"/>
                <a:cs typeface="Catamaran" panose="020B0604020202020204" charset="0"/>
              </a:rPr>
              <a:t>ggplot</a:t>
            </a:r>
            <a:r>
              <a:rPr lang="es-ES" dirty="0">
                <a:latin typeface="Catamaran" panose="020B0604020202020204" charset="0"/>
                <a:cs typeface="Catamaran" panose="020B0604020202020204" charset="0"/>
              </a:rPr>
              <a:t> consiste en:</a:t>
            </a:r>
          </a:p>
          <a:p>
            <a:pPr marL="285750"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dirty="0">
                <a:latin typeface="Catamaran" panose="020B0604020202020204" charset="0"/>
                <a:cs typeface="Catamaran" panose="020B0604020202020204" charset="0"/>
              </a:rPr>
              <a:t>una llamada a la función </a:t>
            </a:r>
            <a:r>
              <a:rPr lang="es-ES" dirty="0" err="1">
                <a:latin typeface="Catamaran" panose="020B0604020202020204" charset="0"/>
                <a:cs typeface="Catamaran" panose="020B0604020202020204" charset="0"/>
              </a:rPr>
              <a:t>ggplot</a:t>
            </a:r>
            <a:r>
              <a:rPr lang="es-ES" dirty="0">
                <a:latin typeface="Catamaran" panose="020B0604020202020204" charset="0"/>
                <a:cs typeface="Catamaran" panose="020B0604020202020204" charset="0"/>
              </a:rPr>
              <a:t>(), pasándole un </a:t>
            </a:r>
            <a:r>
              <a:rPr lang="es-ES" dirty="0" err="1">
                <a:latin typeface="Catamaran" panose="020B0604020202020204" charset="0"/>
                <a:cs typeface="Catamaran" panose="020B0604020202020204" charset="0"/>
              </a:rPr>
              <a:t>dataset</a:t>
            </a:r>
            <a:r>
              <a:rPr lang="es-ES" dirty="0">
                <a:latin typeface="Catamaran" panose="020B0604020202020204" charset="0"/>
                <a:cs typeface="Catamaran" panose="020B0604020202020204" charset="0"/>
              </a:rPr>
              <a:t> y una “asignación de atributos estéticos” (</a:t>
            </a:r>
            <a:r>
              <a:rPr lang="es-ES" dirty="0" err="1">
                <a:latin typeface="Catamaran" panose="020B0604020202020204" charset="0"/>
                <a:cs typeface="Catamaran" panose="020B0604020202020204" charset="0"/>
              </a:rPr>
              <a:t>aesthetic</a:t>
            </a:r>
            <a:r>
              <a:rPr lang="es-ES" dirty="0">
                <a:latin typeface="Catamaran" panose="020B0604020202020204" charset="0"/>
                <a:cs typeface="Catamaran" panose="020B0604020202020204" charset="0"/>
              </a:rPr>
              <a:t> </a:t>
            </a:r>
            <a:r>
              <a:rPr lang="es-ES" dirty="0" err="1">
                <a:latin typeface="Catamaran" panose="020B0604020202020204" charset="0"/>
                <a:cs typeface="Catamaran" panose="020B0604020202020204" charset="0"/>
              </a:rPr>
              <a:t>mapping</a:t>
            </a:r>
            <a:r>
              <a:rPr lang="es-ES" dirty="0">
                <a:latin typeface="Catamaran" panose="020B0604020202020204" charset="0"/>
                <a:cs typeface="Catamaran" panose="020B0604020202020204" charset="0"/>
              </a:rPr>
              <a:t> en inglés) usando aes()</a:t>
            </a:r>
          </a:p>
          <a:p>
            <a:pPr marL="285750" indent="-285750">
              <a:buFont typeface="Arial" panose="020B0604020202020204" pitchFamily="34" charset="0"/>
              <a:buChar char="•"/>
            </a:pPr>
            <a:endParaRPr lang="es-ES" dirty="0">
              <a:latin typeface="Catamaran" panose="020B0604020202020204" charset="0"/>
              <a:cs typeface="Catamaran" panose="020B0604020202020204" charset="0"/>
            </a:endParaRPr>
          </a:p>
          <a:p>
            <a:pPr marL="285750" indent="-285750">
              <a:buFont typeface="Arial" panose="020B0604020202020204" pitchFamily="34" charset="0"/>
              <a:buChar char="•"/>
            </a:pPr>
            <a:r>
              <a:rPr lang="es-ES" dirty="0">
                <a:latin typeface="Catamaran" panose="020B0604020202020204" charset="0"/>
                <a:cs typeface="Catamaran" panose="020B0604020202020204" charset="0"/>
              </a:rPr>
              <a:t>al menos una capa “</a:t>
            </a:r>
            <a:r>
              <a:rPr lang="es-ES" dirty="0" err="1">
                <a:latin typeface="Catamaran" panose="020B0604020202020204" charset="0"/>
                <a:cs typeface="Catamaran" panose="020B0604020202020204" charset="0"/>
              </a:rPr>
              <a:t>geom</a:t>
            </a:r>
            <a:r>
              <a:rPr lang="es-ES" dirty="0">
                <a:latin typeface="Catamaran" panose="020B0604020202020204" charset="0"/>
                <a:cs typeface="Catamaran" panose="020B0604020202020204" charset="0"/>
              </a:rPr>
              <a:t>”, que define el recurso gráfico que mostrará los datos; por ejemplo  </a:t>
            </a:r>
            <a:r>
              <a:rPr lang="es-ES" dirty="0" err="1">
                <a:latin typeface="Catamaran" panose="020B0604020202020204" charset="0"/>
                <a:cs typeface="Catamaran" panose="020B0604020202020204" charset="0"/>
              </a:rPr>
              <a:t>geom_line</a:t>
            </a:r>
            <a:r>
              <a:rPr lang="es-ES" dirty="0">
                <a:latin typeface="Catamaran" panose="020B0604020202020204" charset="0"/>
                <a:cs typeface="Catamaran" panose="020B0604020202020204" charset="0"/>
              </a:rPr>
              <a:t>() para dibujar líneas o </a:t>
            </a:r>
            <a:r>
              <a:rPr lang="es-ES" dirty="0" err="1">
                <a:latin typeface="Catamaran" panose="020B0604020202020204" charset="0"/>
                <a:cs typeface="Catamaran" panose="020B0604020202020204" charset="0"/>
              </a:rPr>
              <a:t>geom_point</a:t>
            </a:r>
            <a:r>
              <a:rPr lang="es-ES" dirty="0">
                <a:latin typeface="Catamaran" panose="020B0604020202020204" charset="0"/>
                <a:cs typeface="Catamaran" panose="020B0604020202020204" charset="0"/>
              </a:rPr>
              <a:t>() para dibujar puntos.</a:t>
            </a:r>
            <a:endParaRPr lang="es-CL" dirty="0">
              <a:latin typeface="Catamaran" panose="020B0604020202020204" charset="0"/>
              <a:cs typeface="Catamaran" panose="020B0604020202020204" charset="0"/>
            </a:endParaRPr>
          </a:p>
        </p:txBody>
      </p:sp>
    </p:spTree>
    <p:extLst>
      <p:ext uri="{BB962C8B-B14F-4D97-AF65-F5344CB8AC3E}">
        <p14:creationId xmlns:p14="http://schemas.microsoft.com/office/powerpoint/2010/main" val="3131761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E5ECE-02A2-3B4B-AB05-A12CDC5BC290}"/>
              </a:ext>
            </a:extLst>
          </p:cNvPr>
          <p:cNvSpPr>
            <a:spLocks noGrp="1"/>
          </p:cNvSpPr>
          <p:nvPr>
            <p:ph type="title"/>
          </p:nvPr>
        </p:nvSpPr>
        <p:spPr/>
        <p:txBody>
          <a:bodyPr/>
          <a:lstStyle/>
          <a:p>
            <a:endParaRPr lang="es-CL" dirty="0"/>
          </a:p>
        </p:txBody>
      </p:sp>
      <p:pic>
        <p:nvPicPr>
          <p:cNvPr id="8" name="Marcador de contenido 7">
            <a:extLst>
              <a:ext uri="{FF2B5EF4-FFF2-40B4-BE49-F238E27FC236}">
                <a16:creationId xmlns:a16="http://schemas.microsoft.com/office/drawing/2014/main" id="{4E0A104F-5BDD-EB01-E068-DD5411C83597}"/>
              </a:ext>
            </a:extLst>
          </p:cNvPr>
          <p:cNvPicPr>
            <a:picLocks noGrp="1" noChangeAspect="1"/>
          </p:cNvPicPr>
          <p:nvPr>
            <p:ph idx="1"/>
          </p:nvPr>
        </p:nvPicPr>
        <p:blipFill rotWithShape="1">
          <a:blip r:embed="rId3"/>
          <a:srcRect l="24493" t="34996" r="29099" b="37577"/>
          <a:stretch/>
        </p:blipFill>
        <p:spPr>
          <a:xfrm>
            <a:off x="0" y="-850"/>
            <a:ext cx="6214299" cy="2448355"/>
          </a:xfrm>
        </p:spPr>
      </p:pic>
      <p:sp>
        <p:nvSpPr>
          <p:cNvPr id="4" name="Marcador de número de diapositiva 3">
            <a:extLst>
              <a:ext uri="{FF2B5EF4-FFF2-40B4-BE49-F238E27FC236}">
                <a16:creationId xmlns:a16="http://schemas.microsoft.com/office/drawing/2014/main" id="{3C728BB2-4446-B1B7-7B8C-2C7AE7711572}"/>
              </a:ext>
            </a:extLst>
          </p:cNvPr>
          <p:cNvSpPr>
            <a:spLocks noGrp="1"/>
          </p:cNvSpPr>
          <p:nvPr>
            <p:ph type="sldNum" sz="quarter" idx="12"/>
          </p:nvPr>
        </p:nvSpPr>
        <p:spPr/>
        <p:txBody>
          <a:bodyPr/>
          <a:lstStyle/>
          <a:p>
            <a:fld id="{647FAC3E-630C-47DD-B0E1-CD873C0E77FB}" type="slidenum">
              <a:rPr lang="es-ES" altLang="en-US" smtClean="0"/>
              <a:pPr/>
              <a:t>29</a:t>
            </a:fld>
            <a:endParaRPr lang="es-ES" altLang="en-US"/>
          </a:p>
        </p:txBody>
      </p:sp>
      <p:pic>
        <p:nvPicPr>
          <p:cNvPr id="6" name="Imagen 5">
            <a:extLst>
              <a:ext uri="{FF2B5EF4-FFF2-40B4-BE49-F238E27FC236}">
                <a16:creationId xmlns:a16="http://schemas.microsoft.com/office/drawing/2014/main" id="{3BA8B364-A9D4-49D7-9B5C-2EAAAA39DCAF}"/>
              </a:ext>
            </a:extLst>
          </p:cNvPr>
          <p:cNvPicPr>
            <a:picLocks noChangeAspect="1"/>
          </p:cNvPicPr>
          <p:nvPr/>
        </p:nvPicPr>
        <p:blipFill rotWithShape="1">
          <a:blip r:embed="rId4"/>
          <a:srcRect l="32149" t="40677" r="34734" b="37156"/>
          <a:stretch/>
        </p:blipFill>
        <p:spPr>
          <a:xfrm>
            <a:off x="0" y="2420497"/>
            <a:ext cx="6214299" cy="2773098"/>
          </a:xfrm>
          <a:prstGeom prst="rect">
            <a:avLst/>
          </a:prstGeom>
        </p:spPr>
      </p:pic>
    </p:spTree>
    <p:extLst>
      <p:ext uri="{BB962C8B-B14F-4D97-AF65-F5344CB8AC3E}">
        <p14:creationId xmlns:p14="http://schemas.microsoft.com/office/powerpoint/2010/main" val="88823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p:nvPr/>
        </p:nvSpPr>
        <p:spPr>
          <a:xfrm>
            <a:off x="3638100" y="1262225"/>
            <a:ext cx="1867800" cy="1110000"/>
          </a:xfrm>
          <a:prstGeom prst="roundRect">
            <a:avLst>
              <a:gd name="adj" fmla="val 50000"/>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21" name="Google Shape;221;p33"/>
          <p:cNvSpPr txBox="1">
            <a:spLocks noGrp="1"/>
          </p:cNvSpPr>
          <p:nvPr>
            <p:ph type="title"/>
          </p:nvPr>
        </p:nvSpPr>
        <p:spPr>
          <a:xfrm>
            <a:off x="2591003" y="3046504"/>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Repaso</a:t>
            </a:r>
            <a:endParaRPr b="1" dirty="0"/>
          </a:p>
        </p:txBody>
      </p:sp>
      <p:sp>
        <p:nvSpPr>
          <p:cNvPr id="222" name="Google Shape;222;p33"/>
          <p:cNvSpPr txBox="1">
            <a:spLocks noGrp="1"/>
          </p:cNvSpPr>
          <p:nvPr>
            <p:ph type="title" idx="2"/>
          </p:nvPr>
        </p:nvSpPr>
        <p:spPr>
          <a:xfrm>
            <a:off x="2996550" y="1262225"/>
            <a:ext cx="315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cxnSp>
        <p:nvCxnSpPr>
          <p:cNvPr id="224" name="Google Shape;224;p33"/>
          <p:cNvCxnSpPr/>
          <p:nvPr/>
        </p:nvCxnSpPr>
        <p:spPr>
          <a:xfrm>
            <a:off x="5040750" y="3303625"/>
            <a:ext cx="1106700" cy="0"/>
          </a:xfrm>
          <a:prstGeom prst="straightConnector1">
            <a:avLst/>
          </a:prstGeom>
          <a:noFill/>
          <a:ln w="38100" cap="flat" cmpd="sng">
            <a:solidFill>
              <a:schemeClr val="lt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6"/>
          <p:cNvPicPr preferRelativeResize="0"/>
          <p:nvPr/>
        </p:nvPicPr>
        <p:blipFill>
          <a:blip r:embed="rId3">
            <a:alphaModFix/>
          </a:blip>
          <a:stretch>
            <a:fillRect/>
          </a:stretch>
        </p:blipFill>
        <p:spPr>
          <a:xfrm>
            <a:off x="0" y="110975"/>
            <a:ext cx="9143999" cy="4921550"/>
          </a:xfrm>
          <a:prstGeom prst="rect">
            <a:avLst/>
          </a:prstGeom>
          <a:noFill/>
          <a:ln>
            <a:noFill/>
          </a:ln>
        </p:spPr>
      </p:pic>
      <p:sp>
        <p:nvSpPr>
          <p:cNvPr id="366" name="Google Shape;366;p66"/>
          <p:cNvSpPr txBox="1">
            <a:spLocks noGrp="1"/>
          </p:cNvSpPr>
          <p:nvPr>
            <p:ph type="body" idx="1"/>
          </p:nvPr>
        </p:nvSpPr>
        <p:spPr>
          <a:xfrm>
            <a:off x="311700" y="4230575"/>
            <a:ext cx="84933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34343"/>
                </a:solidFill>
                <a:latin typeface="Montserrat"/>
                <a:ea typeface="Montserrat"/>
                <a:cs typeface="Montserrat"/>
                <a:sym typeface="Montserrat"/>
              </a:rPr>
              <a:t>siguiente paso: ¡manos a la obra!</a:t>
            </a:r>
            <a:endParaRPr b="1">
              <a:solidFill>
                <a:srgbClr val="434343"/>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5A9D3-0C77-98FA-8BDE-15C4A1F53104}"/>
              </a:ext>
            </a:extLst>
          </p:cNvPr>
          <p:cNvSpPr>
            <a:spLocks noGrp="1"/>
          </p:cNvSpPr>
          <p:nvPr>
            <p:ph type="title"/>
          </p:nvPr>
        </p:nvSpPr>
        <p:spPr/>
        <p:txBody>
          <a:bodyPr/>
          <a:lstStyle/>
          <a:p>
            <a:r>
              <a:rPr lang="es-CL" dirty="0"/>
              <a:t>Pruebas de hipótesis</a:t>
            </a:r>
          </a:p>
        </p:txBody>
      </p:sp>
      <p:sp>
        <p:nvSpPr>
          <p:cNvPr id="3" name="Marcador de contenido 2">
            <a:extLst>
              <a:ext uri="{FF2B5EF4-FFF2-40B4-BE49-F238E27FC236}">
                <a16:creationId xmlns:a16="http://schemas.microsoft.com/office/drawing/2014/main" id="{03251923-19DE-2B85-0177-233EBE2018BD}"/>
              </a:ext>
            </a:extLst>
          </p:cNvPr>
          <p:cNvSpPr>
            <a:spLocks noGrp="1"/>
          </p:cNvSpPr>
          <p:nvPr>
            <p:ph idx="1"/>
          </p:nvPr>
        </p:nvSpPr>
        <p:spPr/>
        <p:txBody>
          <a:bodyPr/>
          <a:lstStyle/>
          <a:p>
            <a:r>
              <a:rPr lang="es-ES" dirty="0"/>
              <a:t>Herramientas utilizadas en la investigación científica y la toma de decisiones para determinar si una afirmación </a:t>
            </a:r>
            <a:r>
              <a:rPr lang="es-ES" b="1" dirty="0"/>
              <a:t>sobre una población</a:t>
            </a:r>
            <a:r>
              <a:rPr lang="es-ES" dirty="0"/>
              <a:t> es </a:t>
            </a:r>
            <a:r>
              <a:rPr lang="es-ES" b="1" dirty="0"/>
              <a:t>estadísticamente significativa</a:t>
            </a:r>
            <a:r>
              <a:rPr lang="es-ES" dirty="0"/>
              <a:t>. </a:t>
            </a:r>
          </a:p>
          <a:p>
            <a:r>
              <a:rPr lang="es-ES" dirty="0"/>
              <a:t>Se basan en la comparación de los datos observados con los que se esperarían si la afirmación fuese verdadera.</a:t>
            </a:r>
          </a:p>
          <a:p>
            <a:r>
              <a:rPr lang="es-ES" b="1" dirty="0"/>
              <a:t>Pasos</a:t>
            </a:r>
            <a:r>
              <a:rPr lang="es-ES" dirty="0"/>
              <a:t>: </a:t>
            </a:r>
          </a:p>
          <a:p>
            <a:pPr lvl="1"/>
            <a:r>
              <a:rPr lang="es-ES" dirty="0"/>
              <a:t>Formulación de la hipótesis nula (H0) y la hipótesis alternativa (Ha).</a:t>
            </a:r>
          </a:p>
          <a:p>
            <a:pPr lvl="1"/>
            <a:r>
              <a:rPr lang="es-ES" dirty="0"/>
              <a:t>Selección del nivel de significancia, que determina la probabilidad de cometer un error de tipo I (rechazar H0 cuando es verdadera): </a:t>
            </a:r>
          </a:p>
          <a:p>
            <a:pPr lvl="2"/>
            <a:r>
              <a:rPr lang="es-ES" dirty="0"/>
              <a:t>el p-</a:t>
            </a:r>
            <a:r>
              <a:rPr lang="es-ES" dirty="0" err="1"/>
              <a:t>value</a:t>
            </a:r>
            <a:r>
              <a:rPr lang="es-ES" dirty="0"/>
              <a:t> (en Ciencias Sociales se utiliza en general un 95%)</a:t>
            </a:r>
          </a:p>
          <a:p>
            <a:pPr lvl="1"/>
            <a:r>
              <a:rPr lang="es-ES" dirty="0"/>
              <a:t>Selección de la prueba estadística apropiada y el cálculo del valor de la prueba</a:t>
            </a:r>
          </a:p>
          <a:p>
            <a:pPr lvl="1"/>
            <a:r>
              <a:rPr lang="es-ES" dirty="0"/>
              <a:t>Comparación del valor de la prueba con un valor crítico o el intervalo de confianza para determinar si se rechaza o no la hipótesis nula.</a:t>
            </a:r>
            <a:endParaRPr lang="es-CL" dirty="0"/>
          </a:p>
        </p:txBody>
      </p:sp>
      <p:sp>
        <p:nvSpPr>
          <p:cNvPr id="4" name="Marcador de número de diapositiva 3">
            <a:extLst>
              <a:ext uri="{FF2B5EF4-FFF2-40B4-BE49-F238E27FC236}">
                <a16:creationId xmlns:a16="http://schemas.microsoft.com/office/drawing/2014/main" id="{A0A519F5-FCBE-4106-7520-6F84F80D4ECD}"/>
              </a:ext>
            </a:extLst>
          </p:cNvPr>
          <p:cNvSpPr>
            <a:spLocks noGrp="1"/>
          </p:cNvSpPr>
          <p:nvPr>
            <p:ph type="sldNum" sz="quarter" idx="12"/>
          </p:nvPr>
        </p:nvSpPr>
        <p:spPr/>
        <p:txBody>
          <a:bodyPr/>
          <a:lstStyle/>
          <a:p>
            <a:fld id="{647FAC3E-630C-47DD-B0E1-CD873C0E77FB}" type="slidenum">
              <a:rPr lang="es-ES" altLang="en-US" smtClean="0"/>
              <a:pPr/>
              <a:t>31</a:t>
            </a:fld>
            <a:endParaRPr lang="es-ES" altLang="en-US"/>
          </a:p>
        </p:txBody>
      </p:sp>
    </p:spTree>
    <p:extLst>
      <p:ext uri="{BB962C8B-B14F-4D97-AF65-F5344CB8AC3E}">
        <p14:creationId xmlns:p14="http://schemas.microsoft.com/office/powerpoint/2010/main" val="3154015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0A4FDF-ED7C-F34D-CEFD-CE6748C1898E}"/>
              </a:ext>
            </a:extLst>
          </p:cNvPr>
          <p:cNvSpPr>
            <a:spLocks noGrp="1"/>
          </p:cNvSpPr>
          <p:nvPr>
            <p:ph type="title"/>
          </p:nvPr>
        </p:nvSpPr>
        <p:spPr/>
        <p:txBody>
          <a:bodyPr/>
          <a:lstStyle/>
          <a:p>
            <a:r>
              <a:rPr lang="es-ES" dirty="0"/>
              <a:t>P-</a:t>
            </a:r>
            <a:r>
              <a:rPr lang="es-ES" dirty="0" err="1"/>
              <a:t>Value</a:t>
            </a:r>
            <a:endParaRPr lang="es-ES" dirty="0"/>
          </a:p>
        </p:txBody>
      </p:sp>
      <p:sp>
        <p:nvSpPr>
          <p:cNvPr id="3" name="Marcador de contenido 2">
            <a:extLst>
              <a:ext uri="{FF2B5EF4-FFF2-40B4-BE49-F238E27FC236}">
                <a16:creationId xmlns:a16="http://schemas.microsoft.com/office/drawing/2014/main" id="{01C8037F-6E91-05A8-D3EF-3C569D4D70D7}"/>
              </a:ext>
            </a:extLst>
          </p:cNvPr>
          <p:cNvSpPr>
            <a:spLocks noGrp="1"/>
          </p:cNvSpPr>
          <p:nvPr>
            <p:ph idx="1"/>
          </p:nvPr>
        </p:nvSpPr>
        <p:spPr>
          <a:xfrm>
            <a:off x="0" y="1179369"/>
            <a:ext cx="5441900" cy="3274297"/>
          </a:xfrm>
        </p:spPr>
        <p:txBody>
          <a:bodyPr/>
          <a:lstStyle/>
          <a:p>
            <a:r>
              <a:rPr lang="es-ES" dirty="0"/>
              <a:t>Pregunta:   </a:t>
            </a:r>
          </a:p>
          <a:p>
            <a:pPr lvl="1"/>
            <a:r>
              <a:rPr lang="es-ES" dirty="0"/>
              <a:t>¿Hay relación entre raza y orientación política?  </a:t>
            </a:r>
          </a:p>
          <a:p>
            <a:pPr lvl="2"/>
            <a:r>
              <a:rPr lang="es-ES" dirty="0"/>
              <a:t> H nula: no existe relación entre raza y política  </a:t>
            </a:r>
          </a:p>
          <a:p>
            <a:pPr lvl="2"/>
            <a:r>
              <a:rPr lang="es-ES" dirty="0"/>
              <a:t> H alternativa: si existe relación entre raza y política</a:t>
            </a:r>
          </a:p>
          <a:p>
            <a:pPr lvl="1"/>
            <a:r>
              <a:rPr lang="es-ES" dirty="0"/>
              <a:t>Prueba de hipótesis:   </a:t>
            </a:r>
          </a:p>
          <a:p>
            <a:pPr lvl="2"/>
            <a:r>
              <a:rPr lang="es-ES" dirty="0"/>
              <a:t>Se observa si el p-valor es inferior o no a 0,05  </a:t>
            </a:r>
          </a:p>
          <a:p>
            <a:pPr lvl="2"/>
            <a:r>
              <a:rPr lang="es-ES" dirty="0"/>
              <a:t> Si es inferior a ese valor se puede decir con un 95% de confianza que se rechaza la </a:t>
            </a:r>
            <a:r>
              <a:rPr lang="es-ES" dirty="0" err="1"/>
              <a:t>hipotesis</a:t>
            </a:r>
            <a:r>
              <a:rPr lang="es-ES" dirty="0"/>
              <a:t> nula y se acepta la hipótesis alternativa</a:t>
            </a:r>
          </a:p>
        </p:txBody>
      </p:sp>
      <p:sp>
        <p:nvSpPr>
          <p:cNvPr id="4" name="Marcador de número de diapositiva 3">
            <a:extLst>
              <a:ext uri="{FF2B5EF4-FFF2-40B4-BE49-F238E27FC236}">
                <a16:creationId xmlns:a16="http://schemas.microsoft.com/office/drawing/2014/main" id="{A73374C0-CD25-76EF-6ED6-F4D47CA862A2}"/>
              </a:ext>
            </a:extLst>
          </p:cNvPr>
          <p:cNvSpPr>
            <a:spLocks noGrp="1"/>
          </p:cNvSpPr>
          <p:nvPr>
            <p:ph type="sldNum" sz="quarter" idx="12"/>
          </p:nvPr>
        </p:nvSpPr>
        <p:spPr/>
        <p:txBody>
          <a:bodyPr/>
          <a:lstStyle/>
          <a:p>
            <a:fld id="{647FAC3E-630C-47DD-B0E1-CD873C0E77FB}" type="slidenum">
              <a:rPr lang="es-ES" altLang="en-US" smtClean="0"/>
              <a:pPr/>
              <a:t>32</a:t>
            </a:fld>
            <a:endParaRPr lang="es-ES" altLang="en-US"/>
          </a:p>
        </p:txBody>
      </p:sp>
      <p:pic>
        <p:nvPicPr>
          <p:cNvPr id="6" name="Imagen 5">
            <a:extLst>
              <a:ext uri="{FF2B5EF4-FFF2-40B4-BE49-F238E27FC236}">
                <a16:creationId xmlns:a16="http://schemas.microsoft.com/office/drawing/2014/main" id="{24EB0228-BBE0-110D-286E-BF2BBC6368E7}"/>
              </a:ext>
            </a:extLst>
          </p:cNvPr>
          <p:cNvPicPr>
            <a:picLocks noChangeAspect="1"/>
          </p:cNvPicPr>
          <p:nvPr/>
        </p:nvPicPr>
        <p:blipFill>
          <a:blip r:embed="rId2"/>
          <a:stretch>
            <a:fillRect/>
          </a:stretch>
        </p:blipFill>
        <p:spPr>
          <a:xfrm>
            <a:off x="5441900" y="2269864"/>
            <a:ext cx="3702100" cy="1510271"/>
          </a:xfrm>
          <a:prstGeom prst="rect">
            <a:avLst/>
          </a:prstGeom>
        </p:spPr>
      </p:pic>
    </p:spTree>
    <p:extLst>
      <p:ext uri="{BB962C8B-B14F-4D97-AF65-F5344CB8AC3E}">
        <p14:creationId xmlns:p14="http://schemas.microsoft.com/office/powerpoint/2010/main" val="135414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386F06-823E-8A9B-1694-5EDF2EF2FD30}"/>
              </a:ext>
            </a:extLst>
          </p:cNvPr>
          <p:cNvSpPr>
            <a:spLocks noGrp="1"/>
          </p:cNvSpPr>
          <p:nvPr>
            <p:ph type="title"/>
          </p:nvPr>
        </p:nvSpPr>
        <p:spPr/>
        <p:txBody>
          <a:bodyPr/>
          <a:lstStyle/>
          <a:p>
            <a:r>
              <a:rPr lang="es-ES" dirty="0"/>
              <a:t>Chi cuadrado</a:t>
            </a:r>
          </a:p>
        </p:txBody>
      </p:sp>
      <p:sp>
        <p:nvSpPr>
          <p:cNvPr id="3" name="Marcador de contenido 2">
            <a:extLst>
              <a:ext uri="{FF2B5EF4-FFF2-40B4-BE49-F238E27FC236}">
                <a16:creationId xmlns:a16="http://schemas.microsoft.com/office/drawing/2014/main" id="{A3668A19-CB67-8BA5-A8A1-BE0DFFB65BB2}"/>
              </a:ext>
            </a:extLst>
          </p:cNvPr>
          <p:cNvSpPr>
            <a:spLocks noGrp="1"/>
          </p:cNvSpPr>
          <p:nvPr>
            <p:ph idx="1"/>
          </p:nvPr>
        </p:nvSpPr>
        <p:spPr/>
        <p:txBody>
          <a:bodyPr/>
          <a:lstStyle/>
          <a:p>
            <a:r>
              <a:rPr lang="es-ES" dirty="0"/>
              <a:t>Prueba estadística utilizada para determinar si hay una asociación significativa entre dos variables categóricas. </a:t>
            </a:r>
          </a:p>
          <a:p>
            <a:r>
              <a:rPr lang="es-ES" dirty="0"/>
              <a:t> Compara si hay diferencia significativa entre distribución observada y distribución esperada bajo un modelo de independencia.</a:t>
            </a:r>
          </a:p>
          <a:p>
            <a:r>
              <a:rPr lang="es-ES" dirty="0"/>
              <a:t>El proceso implica los siguientes pasos:</a:t>
            </a:r>
          </a:p>
          <a:p>
            <a:pPr lvl="1"/>
            <a:r>
              <a:rPr lang="es-ES" dirty="0"/>
              <a:t>Formular la hipótesis nula [no hay relación] y la hipótesis alternativa [si hay relación]</a:t>
            </a:r>
          </a:p>
          <a:p>
            <a:pPr lvl="1"/>
            <a:r>
              <a:rPr lang="es-ES" dirty="0"/>
              <a:t>Construir una tabla de contingencia: frecuencias observadas para cada combinación de categorías de las dos variables.</a:t>
            </a:r>
          </a:p>
          <a:p>
            <a:pPr lvl="1"/>
            <a:r>
              <a:rPr lang="es-ES" dirty="0"/>
              <a:t>Calcular el estadístico de prueba de chi cuadrado a partir de la tabla de contingencia</a:t>
            </a:r>
          </a:p>
          <a:p>
            <a:pPr lvl="1"/>
            <a:r>
              <a:rPr lang="es-ES" dirty="0"/>
              <a:t> Comparar el valor de la prueba con un valor crítico de chi cuadrado o calcular el p-valor para determinar si se rechaza o no la hipótesis nula.</a:t>
            </a:r>
          </a:p>
        </p:txBody>
      </p:sp>
      <p:sp>
        <p:nvSpPr>
          <p:cNvPr id="4" name="Marcador de número de diapositiva 3">
            <a:extLst>
              <a:ext uri="{FF2B5EF4-FFF2-40B4-BE49-F238E27FC236}">
                <a16:creationId xmlns:a16="http://schemas.microsoft.com/office/drawing/2014/main" id="{4BC7A3F0-6BD0-80D2-103B-DF14A922AF1F}"/>
              </a:ext>
            </a:extLst>
          </p:cNvPr>
          <p:cNvSpPr>
            <a:spLocks noGrp="1"/>
          </p:cNvSpPr>
          <p:nvPr>
            <p:ph type="sldNum" sz="quarter" idx="12"/>
          </p:nvPr>
        </p:nvSpPr>
        <p:spPr/>
        <p:txBody>
          <a:bodyPr/>
          <a:lstStyle/>
          <a:p>
            <a:fld id="{647FAC3E-630C-47DD-B0E1-CD873C0E77FB}" type="slidenum">
              <a:rPr lang="es-ES" altLang="en-US" smtClean="0"/>
              <a:pPr/>
              <a:t>33</a:t>
            </a:fld>
            <a:endParaRPr lang="es-ES" altLang="en-US"/>
          </a:p>
        </p:txBody>
      </p:sp>
    </p:spTree>
    <p:extLst>
      <p:ext uri="{BB962C8B-B14F-4D97-AF65-F5344CB8AC3E}">
        <p14:creationId xmlns:p14="http://schemas.microsoft.com/office/powerpoint/2010/main" val="3051936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E8FC7-4C60-AF27-5785-71B257037CDC}"/>
              </a:ext>
            </a:extLst>
          </p:cNvPr>
          <p:cNvSpPr>
            <a:spLocks noGrp="1"/>
          </p:cNvSpPr>
          <p:nvPr>
            <p:ph type="title"/>
          </p:nvPr>
        </p:nvSpPr>
        <p:spPr/>
        <p:txBody>
          <a:bodyPr/>
          <a:lstStyle/>
          <a:p>
            <a:r>
              <a:rPr lang="es-ES" dirty="0"/>
              <a:t>Frecuencias esperadas y observadas</a:t>
            </a:r>
          </a:p>
        </p:txBody>
      </p:sp>
      <p:pic>
        <p:nvPicPr>
          <p:cNvPr id="6" name="Marcador de contenido 5">
            <a:extLst>
              <a:ext uri="{FF2B5EF4-FFF2-40B4-BE49-F238E27FC236}">
                <a16:creationId xmlns:a16="http://schemas.microsoft.com/office/drawing/2014/main" id="{6645CC71-6117-F87E-0E7F-0535B535151D}"/>
              </a:ext>
            </a:extLst>
          </p:cNvPr>
          <p:cNvPicPr>
            <a:picLocks noGrp="1" noChangeAspect="1"/>
          </p:cNvPicPr>
          <p:nvPr>
            <p:ph idx="1"/>
          </p:nvPr>
        </p:nvPicPr>
        <p:blipFill>
          <a:blip r:embed="rId2"/>
          <a:stretch>
            <a:fillRect/>
          </a:stretch>
        </p:blipFill>
        <p:spPr>
          <a:xfrm>
            <a:off x="4175387" y="1641326"/>
            <a:ext cx="3533775" cy="2238375"/>
          </a:xfrm>
        </p:spPr>
      </p:pic>
      <p:sp>
        <p:nvSpPr>
          <p:cNvPr id="4" name="Marcador de número de diapositiva 3">
            <a:extLst>
              <a:ext uri="{FF2B5EF4-FFF2-40B4-BE49-F238E27FC236}">
                <a16:creationId xmlns:a16="http://schemas.microsoft.com/office/drawing/2014/main" id="{6125BAAE-BA1B-19D2-ADF8-C71F0A131E53}"/>
              </a:ext>
            </a:extLst>
          </p:cNvPr>
          <p:cNvSpPr>
            <a:spLocks noGrp="1"/>
          </p:cNvSpPr>
          <p:nvPr>
            <p:ph type="sldNum" sz="quarter" idx="12"/>
          </p:nvPr>
        </p:nvSpPr>
        <p:spPr/>
        <p:txBody>
          <a:bodyPr/>
          <a:lstStyle/>
          <a:p>
            <a:fld id="{647FAC3E-630C-47DD-B0E1-CD873C0E77FB}" type="slidenum">
              <a:rPr lang="es-ES" altLang="en-US" smtClean="0"/>
              <a:pPr/>
              <a:t>34</a:t>
            </a:fld>
            <a:endParaRPr lang="es-ES" altLang="en-US"/>
          </a:p>
        </p:txBody>
      </p:sp>
      <p:pic>
        <p:nvPicPr>
          <p:cNvPr id="8" name="Imagen 7">
            <a:extLst>
              <a:ext uri="{FF2B5EF4-FFF2-40B4-BE49-F238E27FC236}">
                <a16:creationId xmlns:a16="http://schemas.microsoft.com/office/drawing/2014/main" id="{150C1A41-3130-C4FC-2A82-FC457F65DB01}"/>
              </a:ext>
            </a:extLst>
          </p:cNvPr>
          <p:cNvPicPr>
            <a:picLocks noChangeAspect="1"/>
          </p:cNvPicPr>
          <p:nvPr/>
        </p:nvPicPr>
        <p:blipFill>
          <a:blip r:embed="rId3"/>
          <a:stretch>
            <a:fillRect/>
          </a:stretch>
        </p:blipFill>
        <p:spPr>
          <a:xfrm>
            <a:off x="563469" y="1851100"/>
            <a:ext cx="3343275" cy="2495550"/>
          </a:xfrm>
          <a:prstGeom prst="rect">
            <a:avLst/>
          </a:prstGeom>
        </p:spPr>
      </p:pic>
      <p:sp>
        <p:nvSpPr>
          <p:cNvPr id="10" name="CuadroTexto 9">
            <a:extLst>
              <a:ext uri="{FF2B5EF4-FFF2-40B4-BE49-F238E27FC236}">
                <a16:creationId xmlns:a16="http://schemas.microsoft.com/office/drawing/2014/main" id="{0238E3A7-D81B-C140-E296-720D88658160}"/>
              </a:ext>
            </a:extLst>
          </p:cNvPr>
          <p:cNvSpPr txBox="1"/>
          <p:nvPr/>
        </p:nvSpPr>
        <p:spPr>
          <a:xfrm>
            <a:off x="4114800" y="3933453"/>
            <a:ext cx="4625788" cy="1169551"/>
          </a:xfrm>
          <a:prstGeom prst="rect">
            <a:avLst/>
          </a:prstGeom>
          <a:noFill/>
        </p:spPr>
        <p:txBody>
          <a:bodyPr wrap="square">
            <a:spAutoFit/>
          </a:bodyPr>
          <a:lstStyle/>
          <a:p>
            <a:r>
              <a:rPr lang="es-ES" b="1" dirty="0"/>
              <a:t>Frecuencias esperadas</a:t>
            </a:r>
            <a:r>
              <a:rPr lang="es-ES" dirty="0"/>
              <a:t>: número de observaciones que se esperarían en cada categoría o grupo si no hubiera una relación entre las variables</a:t>
            </a:r>
          </a:p>
          <a:p>
            <a:r>
              <a:rPr lang="es-ES" b="0" i="0" dirty="0">
                <a:solidFill>
                  <a:srgbClr val="008080"/>
                </a:solidFill>
                <a:effectLst/>
                <a:highlight>
                  <a:srgbClr val="F8F8F8"/>
                </a:highlight>
                <a:latin typeface="Source Code Pro" panose="020F0502020204030204" pitchFamily="49" charset="0"/>
              </a:rPr>
              <a:t>230</a:t>
            </a:r>
            <a:r>
              <a:rPr lang="es-ES" b="0" i="0" dirty="0">
                <a:solidFill>
                  <a:srgbClr val="333333"/>
                </a:solidFill>
                <a:effectLst/>
                <a:highlight>
                  <a:srgbClr val="F8F8F8"/>
                </a:highlight>
                <a:latin typeface="Source Code Pro" panose="020F0502020204030204" pitchFamily="49" charset="0"/>
              </a:rPr>
              <a:t>*</a:t>
            </a:r>
            <a:r>
              <a:rPr lang="es-ES" b="0" i="0" dirty="0">
                <a:solidFill>
                  <a:srgbClr val="008080"/>
                </a:solidFill>
                <a:effectLst/>
                <a:highlight>
                  <a:srgbClr val="F8F8F8"/>
                </a:highlight>
                <a:latin typeface="Source Code Pro" panose="020F0502020204030204" pitchFamily="49" charset="0"/>
              </a:rPr>
              <a:t>250</a:t>
            </a:r>
            <a:r>
              <a:rPr lang="es-ES" b="0" i="0" dirty="0">
                <a:solidFill>
                  <a:srgbClr val="333333"/>
                </a:solidFill>
                <a:effectLst/>
                <a:highlight>
                  <a:srgbClr val="F8F8F8"/>
                </a:highlight>
                <a:latin typeface="Source Code Pro" panose="020F0502020204030204" pitchFamily="49" charset="0"/>
              </a:rPr>
              <a:t>/</a:t>
            </a:r>
            <a:r>
              <a:rPr lang="es-ES" b="0" i="0" dirty="0">
                <a:solidFill>
                  <a:srgbClr val="008080"/>
                </a:solidFill>
                <a:effectLst/>
                <a:highlight>
                  <a:srgbClr val="F8F8F8"/>
                </a:highlight>
                <a:latin typeface="Source Code Pro" panose="020F0502020204030204" pitchFamily="49" charset="0"/>
              </a:rPr>
              <a:t>500</a:t>
            </a:r>
            <a:endParaRPr lang="es-ES" dirty="0"/>
          </a:p>
          <a:p>
            <a:endParaRPr lang="es-ES" dirty="0"/>
          </a:p>
        </p:txBody>
      </p:sp>
    </p:spTree>
    <p:extLst>
      <p:ext uri="{BB962C8B-B14F-4D97-AF65-F5344CB8AC3E}">
        <p14:creationId xmlns:p14="http://schemas.microsoft.com/office/powerpoint/2010/main" val="479014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92678B-AA02-E524-A931-72CC9DC6ABD3}"/>
              </a:ext>
            </a:extLst>
          </p:cNvPr>
          <p:cNvSpPr>
            <a:spLocks noGrp="1"/>
          </p:cNvSpPr>
          <p:nvPr>
            <p:ph type="title"/>
          </p:nvPr>
        </p:nvSpPr>
        <p:spPr/>
        <p:txBody>
          <a:bodyPr/>
          <a:lstStyle/>
          <a:p>
            <a:r>
              <a:rPr lang="es-ES" dirty="0"/>
              <a:t>Distribución Chi cuadrado</a:t>
            </a:r>
          </a:p>
        </p:txBody>
      </p:sp>
      <p:pic>
        <p:nvPicPr>
          <p:cNvPr id="6" name="Marcador de contenido 5">
            <a:extLst>
              <a:ext uri="{FF2B5EF4-FFF2-40B4-BE49-F238E27FC236}">
                <a16:creationId xmlns:a16="http://schemas.microsoft.com/office/drawing/2014/main" id="{5503D323-D0D7-486D-261F-48FCA1E11A97}"/>
              </a:ext>
            </a:extLst>
          </p:cNvPr>
          <p:cNvPicPr>
            <a:picLocks noGrp="1" noChangeAspect="1"/>
          </p:cNvPicPr>
          <p:nvPr>
            <p:ph idx="1"/>
          </p:nvPr>
        </p:nvPicPr>
        <p:blipFill>
          <a:blip r:embed="rId2"/>
          <a:stretch>
            <a:fillRect/>
          </a:stretch>
        </p:blipFill>
        <p:spPr>
          <a:xfrm>
            <a:off x="5869899" y="1297754"/>
            <a:ext cx="2693188" cy="3810440"/>
          </a:xfrm>
        </p:spPr>
      </p:pic>
      <p:sp>
        <p:nvSpPr>
          <p:cNvPr id="4" name="Marcador de número de diapositiva 3">
            <a:extLst>
              <a:ext uri="{FF2B5EF4-FFF2-40B4-BE49-F238E27FC236}">
                <a16:creationId xmlns:a16="http://schemas.microsoft.com/office/drawing/2014/main" id="{309A1614-526E-03A5-341E-484B5A5AF7A0}"/>
              </a:ext>
            </a:extLst>
          </p:cNvPr>
          <p:cNvSpPr>
            <a:spLocks noGrp="1"/>
          </p:cNvSpPr>
          <p:nvPr>
            <p:ph type="sldNum" sz="quarter" idx="12"/>
          </p:nvPr>
        </p:nvSpPr>
        <p:spPr/>
        <p:txBody>
          <a:bodyPr/>
          <a:lstStyle/>
          <a:p>
            <a:fld id="{647FAC3E-630C-47DD-B0E1-CD873C0E77FB}" type="slidenum">
              <a:rPr lang="es-ES" altLang="en-US" smtClean="0"/>
              <a:pPr/>
              <a:t>35</a:t>
            </a:fld>
            <a:endParaRPr lang="es-ES" altLang="en-US"/>
          </a:p>
        </p:txBody>
      </p:sp>
      <p:pic>
        <p:nvPicPr>
          <p:cNvPr id="8" name="Imagen 7">
            <a:extLst>
              <a:ext uri="{FF2B5EF4-FFF2-40B4-BE49-F238E27FC236}">
                <a16:creationId xmlns:a16="http://schemas.microsoft.com/office/drawing/2014/main" id="{D3D7BFF1-1CCA-7DD7-4E20-DA4ADE1E82A2}"/>
              </a:ext>
            </a:extLst>
          </p:cNvPr>
          <p:cNvPicPr>
            <a:picLocks noChangeAspect="1"/>
          </p:cNvPicPr>
          <p:nvPr/>
        </p:nvPicPr>
        <p:blipFill>
          <a:blip r:embed="rId3"/>
          <a:stretch>
            <a:fillRect/>
          </a:stretch>
        </p:blipFill>
        <p:spPr>
          <a:xfrm>
            <a:off x="717460" y="1178242"/>
            <a:ext cx="3533775" cy="2238375"/>
          </a:xfrm>
          <a:prstGeom prst="rect">
            <a:avLst/>
          </a:prstGeom>
        </p:spPr>
      </p:pic>
      <p:sp>
        <p:nvSpPr>
          <p:cNvPr id="10" name="CuadroTexto 9">
            <a:extLst>
              <a:ext uri="{FF2B5EF4-FFF2-40B4-BE49-F238E27FC236}">
                <a16:creationId xmlns:a16="http://schemas.microsoft.com/office/drawing/2014/main" id="{C7992652-C3BC-90F8-518C-6E7C623ABA08}"/>
              </a:ext>
            </a:extLst>
          </p:cNvPr>
          <p:cNvSpPr txBox="1"/>
          <p:nvPr/>
        </p:nvSpPr>
        <p:spPr>
          <a:xfrm>
            <a:off x="713225" y="3535549"/>
            <a:ext cx="4625788" cy="1384995"/>
          </a:xfrm>
          <a:prstGeom prst="rect">
            <a:avLst/>
          </a:prstGeom>
          <a:noFill/>
        </p:spPr>
        <p:txBody>
          <a:bodyPr wrap="square">
            <a:spAutoFit/>
          </a:bodyPr>
          <a:lstStyle/>
          <a:p>
            <a:pPr marL="285750" indent="-285750">
              <a:buFontTx/>
              <a:buChar char="-"/>
            </a:pPr>
            <a:r>
              <a:rPr lang="es-ES" dirty="0"/>
              <a:t>veo el resultado</a:t>
            </a:r>
          </a:p>
          <a:p>
            <a:pPr marL="285750" indent="-285750">
              <a:buFontTx/>
              <a:buChar char="-"/>
            </a:pPr>
            <a:r>
              <a:rPr lang="es-ES" dirty="0"/>
              <a:t>veo mi n: número de casos</a:t>
            </a:r>
          </a:p>
          <a:p>
            <a:pPr marL="285750" indent="-285750">
              <a:buFontTx/>
              <a:buChar char="-"/>
            </a:pPr>
            <a:r>
              <a:rPr lang="es-ES" dirty="0"/>
              <a:t>veo mi nivel de confianza</a:t>
            </a:r>
          </a:p>
          <a:p>
            <a:pPr marL="285750" indent="-285750">
              <a:buFontTx/>
              <a:buChar char="-"/>
            </a:pPr>
            <a:r>
              <a:rPr lang="es-ES" dirty="0"/>
              <a:t>el cruce un valor que debe ser superior al que me dio en mi resultado</a:t>
            </a:r>
          </a:p>
          <a:p>
            <a:pPr marL="285750" indent="-285750">
              <a:buFontTx/>
              <a:buChar char="-"/>
            </a:pPr>
            <a:r>
              <a:rPr lang="es-ES" dirty="0"/>
              <a:t>si es así es significativo</a:t>
            </a:r>
          </a:p>
        </p:txBody>
      </p:sp>
    </p:spTree>
    <p:extLst>
      <p:ext uri="{BB962C8B-B14F-4D97-AF65-F5344CB8AC3E}">
        <p14:creationId xmlns:p14="http://schemas.microsoft.com/office/powerpoint/2010/main" val="1433861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920A3-AD7E-FA6A-6784-8DF1734828C5}"/>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C452B3B8-E2E8-9CA2-921B-C1294DFA2918}"/>
              </a:ext>
            </a:extLst>
          </p:cNvPr>
          <p:cNvPicPr>
            <a:picLocks noGrp="1" noChangeAspect="1"/>
          </p:cNvPicPr>
          <p:nvPr>
            <p:ph idx="1"/>
          </p:nvPr>
        </p:nvPicPr>
        <p:blipFill>
          <a:blip r:embed="rId2"/>
          <a:stretch>
            <a:fillRect/>
          </a:stretch>
        </p:blipFill>
        <p:spPr>
          <a:xfrm>
            <a:off x="712788" y="1550326"/>
            <a:ext cx="7683500" cy="2620698"/>
          </a:xfrm>
        </p:spPr>
      </p:pic>
      <p:sp>
        <p:nvSpPr>
          <p:cNvPr id="4" name="Marcador de número de diapositiva 3">
            <a:extLst>
              <a:ext uri="{FF2B5EF4-FFF2-40B4-BE49-F238E27FC236}">
                <a16:creationId xmlns:a16="http://schemas.microsoft.com/office/drawing/2014/main" id="{16B7A8EE-6DB1-2102-8E85-154BB728ACC7}"/>
              </a:ext>
            </a:extLst>
          </p:cNvPr>
          <p:cNvSpPr>
            <a:spLocks noGrp="1"/>
          </p:cNvSpPr>
          <p:nvPr>
            <p:ph type="sldNum" sz="quarter" idx="12"/>
          </p:nvPr>
        </p:nvSpPr>
        <p:spPr/>
        <p:txBody>
          <a:bodyPr/>
          <a:lstStyle/>
          <a:p>
            <a:fld id="{647FAC3E-630C-47DD-B0E1-CD873C0E77FB}" type="slidenum">
              <a:rPr lang="es-ES" altLang="en-US" smtClean="0"/>
              <a:pPr/>
              <a:t>36</a:t>
            </a:fld>
            <a:endParaRPr lang="es-ES" altLang="en-US"/>
          </a:p>
        </p:txBody>
      </p:sp>
    </p:spTree>
    <p:extLst>
      <p:ext uri="{BB962C8B-B14F-4D97-AF65-F5344CB8AC3E}">
        <p14:creationId xmlns:p14="http://schemas.microsoft.com/office/powerpoint/2010/main" val="2446170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CCC83-DD1A-260F-F2B6-BC45BFC8273F}"/>
              </a:ext>
            </a:extLst>
          </p:cNvPr>
          <p:cNvSpPr>
            <a:spLocks noGrp="1"/>
          </p:cNvSpPr>
          <p:nvPr>
            <p:ph type="title"/>
          </p:nvPr>
        </p:nvSpPr>
        <p:spPr/>
        <p:txBody>
          <a:bodyPr/>
          <a:lstStyle/>
          <a:p>
            <a:r>
              <a:rPr lang="es-ES" dirty="0"/>
              <a:t>Test de Fisher</a:t>
            </a:r>
            <a:br>
              <a:rPr lang="es-ES" dirty="0"/>
            </a:br>
            <a:endParaRPr lang="es-ES" dirty="0"/>
          </a:p>
        </p:txBody>
      </p:sp>
      <p:sp>
        <p:nvSpPr>
          <p:cNvPr id="3" name="Marcador de contenido 2">
            <a:extLst>
              <a:ext uri="{FF2B5EF4-FFF2-40B4-BE49-F238E27FC236}">
                <a16:creationId xmlns:a16="http://schemas.microsoft.com/office/drawing/2014/main" id="{B0D642B1-FAAB-3CAD-0EFE-71207E839E94}"/>
              </a:ext>
            </a:extLst>
          </p:cNvPr>
          <p:cNvSpPr>
            <a:spLocks noGrp="1"/>
          </p:cNvSpPr>
          <p:nvPr>
            <p:ph idx="1"/>
          </p:nvPr>
        </p:nvSpPr>
        <p:spPr/>
        <p:txBody>
          <a:bodyPr/>
          <a:lstStyle/>
          <a:p>
            <a:r>
              <a:rPr lang="es-ES" dirty="0"/>
              <a:t>Prueba estadística no paramétrica utilizada para evaluar la independencia entre dos variables categóricas.</a:t>
            </a:r>
          </a:p>
          <a:p>
            <a:r>
              <a:rPr lang="es-ES" dirty="0"/>
              <a:t>Similar al chi-cuadrado, pero se utiliza cuando los tamaños de muestra son pequeños o cuando algunas celdas de la tabla de contingencia tienen valores esperados muy pequeños.</a:t>
            </a:r>
          </a:p>
          <a:p>
            <a:r>
              <a:rPr lang="es-ES" dirty="0"/>
              <a:t>Se aplica cuando se tienen dos variables categóricas y se desea determinar si hay una asociación significativa entre ellas.</a:t>
            </a:r>
          </a:p>
        </p:txBody>
      </p:sp>
      <p:sp>
        <p:nvSpPr>
          <p:cNvPr id="4" name="Marcador de número de diapositiva 3">
            <a:extLst>
              <a:ext uri="{FF2B5EF4-FFF2-40B4-BE49-F238E27FC236}">
                <a16:creationId xmlns:a16="http://schemas.microsoft.com/office/drawing/2014/main" id="{5764EEF2-239F-01E6-2C4D-95CEBE37D7D0}"/>
              </a:ext>
            </a:extLst>
          </p:cNvPr>
          <p:cNvSpPr>
            <a:spLocks noGrp="1"/>
          </p:cNvSpPr>
          <p:nvPr>
            <p:ph type="sldNum" sz="quarter" idx="12"/>
          </p:nvPr>
        </p:nvSpPr>
        <p:spPr/>
        <p:txBody>
          <a:bodyPr/>
          <a:lstStyle/>
          <a:p>
            <a:fld id="{647FAC3E-630C-47DD-B0E1-CD873C0E77FB}" type="slidenum">
              <a:rPr lang="es-ES" altLang="en-US" smtClean="0"/>
              <a:pPr/>
              <a:t>37</a:t>
            </a:fld>
            <a:endParaRPr lang="es-ES" altLang="en-US"/>
          </a:p>
        </p:txBody>
      </p:sp>
    </p:spTree>
    <p:extLst>
      <p:ext uri="{BB962C8B-B14F-4D97-AF65-F5344CB8AC3E}">
        <p14:creationId xmlns:p14="http://schemas.microsoft.com/office/powerpoint/2010/main" val="453701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p:nvPr/>
        </p:nvSpPr>
        <p:spPr>
          <a:xfrm>
            <a:off x="923450" y="497075"/>
            <a:ext cx="3295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rgbClr val="00506F"/>
                </a:solidFill>
                <a:latin typeface="Open Sans Medium"/>
                <a:ea typeface="Open Sans Medium"/>
                <a:cs typeface="Open Sans Medium"/>
                <a:sym typeface="Open Sans Medium"/>
              </a:rPr>
              <a:t>De persona novata a experta</a:t>
            </a:r>
            <a:endParaRPr sz="2800">
              <a:solidFill>
                <a:srgbClr val="00506F"/>
              </a:solidFill>
              <a:latin typeface="Open Sans Medium"/>
              <a:ea typeface="Open Sans Medium"/>
              <a:cs typeface="Open Sans Medium"/>
              <a:sym typeface="Open Sans Medium"/>
            </a:endParaRPr>
          </a:p>
        </p:txBody>
      </p:sp>
      <p:cxnSp>
        <p:nvCxnSpPr>
          <p:cNvPr id="262" name="Google Shape;262;p42"/>
          <p:cNvCxnSpPr/>
          <p:nvPr/>
        </p:nvCxnSpPr>
        <p:spPr>
          <a:xfrm>
            <a:off x="1023250" y="1630178"/>
            <a:ext cx="2822100" cy="0"/>
          </a:xfrm>
          <a:prstGeom prst="straightConnector1">
            <a:avLst/>
          </a:prstGeom>
          <a:noFill/>
          <a:ln w="9525" cap="flat" cmpd="sng">
            <a:solidFill>
              <a:schemeClr val="dk2"/>
            </a:solidFill>
            <a:prstDash val="solid"/>
            <a:round/>
            <a:headEnd type="none" w="med" len="med"/>
            <a:tailEnd type="none" w="med" len="med"/>
          </a:ln>
        </p:spPr>
      </p:cxnSp>
      <p:pic>
        <p:nvPicPr>
          <p:cNvPr id="263" name="Google Shape;263;p42"/>
          <p:cNvPicPr preferRelativeResize="0"/>
          <p:nvPr/>
        </p:nvPicPr>
        <p:blipFill>
          <a:blip r:embed="rId3">
            <a:alphaModFix/>
          </a:blip>
          <a:stretch>
            <a:fillRect/>
          </a:stretch>
        </p:blipFill>
        <p:spPr>
          <a:xfrm>
            <a:off x="1023250" y="1716575"/>
            <a:ext cx="5153070" cy="3294925"/>
          </a:xfrm>
          <a:prstGeom prst="rect">
            <a:avLst/>
          </a:prstGeom>
          <a:noFill/>
          <a:ln>
            <a:noFill/>
          </a:ln>
        </p:spPr>
      </p:pic>
      <p:sp>
        <p:nvSpPr>
          <p:cNvPr id="2" name="CuadroTexto 1">
            <a:extLst>
              <a:ext uri="{FF2B5EF4-FFF2-40B4-BE49-F238E27FC236}">
                <a16:creationId xmlns:a16="http://schemas.microsoft.com/office/drawing/2014/main" id="{814EB275-98AC-F5C7-8339-96A61D997282}"/>
              </a:ext>
            </a:extLst>
          </p:cNvPr>
          <p:cNvSpPr txBox="1"/>
          <p:nvPr/>
        </p:nvSpPr>
        <p:spPr>
          <a:xfrm>
            <a:off x="6709363" y="3190993"/>
            <a:ext cx="1610548" cy="307777"/>
          </a:xfrm>
          <a:prstGeom prst="rect">
            <a:avLst/>
          </a:prstGeom>
          <a:noFill/>
        </p:spPr>
        <p:txBody>
          <a:bodyPr wrap="square" rtlCol="0">
            <a:spAutoFit/>
          </a:bodyPr>
          <a:lstStyle/>
          <a:p>
            <a:r>
              <a:rPr lang="es-ES" dirty="0"/>
              <a:t>metadocencia.org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p:nvPr/>
        </p:nvSpPr>
        <p:spPr>
          <a:xfrm>
            <a:off x="923450" y="497075"/>
            <a:ext cx="3295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rgbClr val="00506F"/>
                </a:solidFill>
                <a:latin typeface="Open Sans Medium"/>
                <a:ea typeface="Open Sans Medium"/>
                <a:cs typeface="Open Sans Medium"/>
                <a:sym typeface="Open Sans Medium"/>
              </a:rPr>
              <a:t>De persona novata a experta</a:t>
            </a:r>
            <a:endParaRPr sz="2800">
              <a:solidFill>
                <a:srgbClr val="00506F"/>
              </a:solidFill>
              <a:latin typeface="Open Sans Medium"/>
              <a:ea typeface="Open Sans Medium"/>
              <a:cs typeface="Open Sans Medium"/>
              <a:sym typeface="Open Sans Medium"/>
            </a:endParaRPr>
          </a:p>
        </p:txBody>
      </p:sp>
      <p:cxnSp>
        <p:nvCxnSpPr>
          <p:cNvPr id="319" name="Google Shape;319;p44"/>
          <p:cNvCxnSpPr/>
          <p:nvPr/>
        </p:nvCxnSpPr>
        <p:spPr>
          <a:xfrm>
            <a:off x="1023250" y="1630178"/>
            <a:ext cx="2822100" cy="0"/>
          </a:xfrm>
          <a:prstGeom prst="straightConnector1">
            <a:avLst/>
          </a:prstGeom>
          <a:noFill/>
          <a:ln w="9525" cap="flat" cmpd="sng">
            <a:solidFill>
              <a:schemeClr val="dk2"/>
            </a:solidFill>
            <a:prstDash val="solid"/>
            <a:round/>
            <a:headEnd type="none" w="med" len="med"/>
            <a:tailEnd type="none" w="med" len="med"/>
          </a:ln>
        </p:spPr>
      </p:cxnSp>
      <p:pic>
        <p:nvPicPr>
          <p:cNvPr id="320" name="Google Shape;320;p44"/>
          <p:cNvPicPr preferRelativeResize="0"/>
          <p:nvPr/>
        </p:nvPicPr>
        <p:blipFill>
          <a:blip r:embed="rId3">
            <a:alphaModFix/>
          </a:blip>
          <a:stretch>
            <a:fillRect/>
          </a:stretch>
        </p:blipFill>
        <p:spPr>
          <a:xfrm>
            <a:off x="923450" y="1689375"/>
            <a:ext cx="8000966" cy="3294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FB7A53-F6E8-2AA9-6EBE-BB6492CB0A7D}"/>
              </a:ext>
            </a:extLst>
          </p:cNvPr>
          <p:cNvSpPr>
            <a:spLocks noGrp="1"/>
          </p:cNvSpPr>
          <p:nvPr>
            <p:ph type="title"/>
          </p:nvPr>
        </p:nvSpPr>
        <p:spPr/>
        <p:txBody>
          <a:bodyPr/>
          <a:lstStyle/>
          <a:p>
            <a:endParaRPr lang="es-CL"/>
          </a:p>
        </p:txBody>
      </p:sp>
      <p:sp>
        <p:nvSpPr>
          <p:cNvPr id="3" name="Título 2">
            <a:extLst>
              <a:ext uri="{FF2B5EF4-FFF2-40B4-BE49-F238E27FC236}">
                <a16:creationId xmlns:a16="http://schemas.microsoft.com/office/drawing/2014/main" id="{33214C5E-203F-875A-D5F1-03FB13B4E39F}"/>
              </a:ext>
            </a:extLst>
          </p:cNvPr>
          <p:cNvSpPr>
            <a:spLocks noGrp="1"/>
          </p:cNvSpPr>
          <p:nvPr>
            <p:ph type="title" idx="2"/>
          </p:nvPr>
        </p:nvSpPr>
        <p:spPr/>
        <p:txBody>
          <a:bodyPr/>
          <a:lstStyle/>
          <a:p>
            <a:endParaRPr lang="es-CL"/>
          </a:p>
        </p:txBody>
      </p:sp>
      <p:sp>
        <p:nvSpPr>
          <p:cNvPr id="4" name="Subtítulo 3">
            <a:extLst>
              <a:ext uri="{FF2B5EF4-FFF2-40B4-BE49-F238E27FC236}">
                <a16:creationId xmlns:a16="http://schemas.microsoft.com/office/drawing/2014/main" id="{F9FCD55F-A4D5-0F53-267D-106E13C0B498}"/>
              </a:ext>
            </a:extLst>
          </p:cNvPr>
          <p:cNvSpPr>
            <a:spLocks noGrp="1"/>
          </p:cNvSpPr>
          <p:nvPr>
            <p:ph type="subTitle" idx="1"/>
          </p:nvPr>
        </p:nvSpPr>
        <p:spPr/>
        <p:txBody>
          <a:bodyPr/>
          <a:lstStyle/>
          <a:p>
            <a:endParaRPr lang="es-CL"/>
          </a:p>
        </p:txBody>
      </p:sp>
      <p:pic>
        <p:nvPicPr>
          <p:cNvPr id="7" name="Imagen 6">
            <a:extLst>
              <a:ext uri="{FF2B5EF4-FFF2-40B4-BE49-F238E27FC236}">
                <a16:creationId xmlns:a16="http://schemas.microsoft.com/office/drawing/2014/main" id="{02A1B989-C4F5-3663-EB81-4CFACBD68386}"/>
              </a:ext>
            </a:extLst>
          </p:cNvPr>
          <p:cNvPicPr>
            <a:picLocks noChangeAspect="1"/>
          </p:cNvPicPr>
          <p:nvPr/>
        </p:nvPicPr>
        <p:blipFill>
          <a:blip r:embed="rId2"/>
          <a:stretch>
            <a:fillRect/>
          </a:stretch>
        </p:blipFill>
        <p:spPr>
          <a:xfrm>
            <a:off x="426107" y="1033702"/>
            <a:ext cx="4762500" cy="2676525"/>
          </a:xfrm>
          <a:prstGeom prst="rect">
            <a:avLst/>
          </a:prstGeom>
        </p:spPr>
      </p:pic>
      <p:pic>
        <p:nvPicPr>
          <p:cNvPr id="9" name="Imagen 8">
            <a:extLst>
              <a:ext uri="{FF2B5EF4-FFF2-40B4-BE49-F238E27FC236}">
                <a16:creationId xmlns:a16="http://schemas.microsoft.com/office/drawing/2014/main" id="{4E2CAA0D-F0C1-B7C4-BCF1-A12C96B37A73}"/>
              </a:ext>
            </a:extLst>
          </p:cNvPr>
          <p:cNvPicPr>
            <a:picLocks noChangeAspect="1"/>
          </p:cNvPicPr>
          <p:nvPr/>
        </p:nvPicPr>
        <p:blipFill>
          <a:blip r:embed="rId3"/>
          <a:stretch>
            <a:fillRect/>
          </a:stretch>
        </p:blipFill>
        <p:spPr>
          <a:xfrm>
            <a:off x="5211645" y="1033702"/>
            <a:ext cx="3506248" cy="2676525"/>
          </a:xfrm>
          <a:prstGeom prst="rect">
            <a:avLst/>
          </a:prstGeom>
        </p:spPr>
      </p:pic>
    </p:spTree>
    <p:extLst>
      <p:ext uri="{BB962C8B-B14F-4D97-AF65-F5344CB8AC3E}">
        <p14:creationId xmlns:p14="http://schemas.microsoft.com/office/powerpoint/2010/main" val="355413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1316D-C099-18E6-0D9E-B27BFA7C3A36}"/>
              </a:ext>
            </a:extLst>
          </p:cNvPr>
          <p:cNvSpPr>
            <a:spLocks noGrp="1"/>
          </p:cNvSpPr>
          <p:nvPr>
            <p:ph type="title"/>
          </p:nvPr>
        </p:nvSpPr>
        <p:spPr/>
        <p:txBody>
          <a:bodyPr/>
          <a:lstStyle/>
          <a:p>
            <a:endParaRPr lang="es-CL"/>
          </a:p>
        </p:txBody>
      </p:sp>
      <p:sp>
        <p:nvSpPr>
          <p:cNvPr id="3" name="Título 2">
            <a:extLst>
              <a:ext uri="{FF2B5EF4-FFF2-40B4-BE49-F238E27FC236}">
                <a16:creationId xmlns:a16="http://schemas.microsoft.com/office/drawing/2014/main" id="{DA0AC1A0-E340-2C11-407D-424CC0D14D9A}"/>
              </a:ext>
            </a:extLst>
          </p:cNvPr>
          <p:cNvSpPr>
            <a:spLocks noGrp="1"/>
          </p:cNvSpPr>
          <p:nvPr>
            <p:ph type="title" idx="2"/>
          </p:nvPr>
        </p:nvSpPr>
        <p:spPr/>
        <p:txBody>
          <a:bodyPr/>
          <a:lstStyle/>
          <a:p>
            <a:endParaRPr lang="es-CL"/>
          </a:p>
        </p:txBody>
      </p:sp>
      <p:sp>
        <p:nvSpPr>
          <p:cNvPr id="4" name="Subtítulo 3">
            <a:extLst>
              <a:ext uri="{FF2B5EF4-FFF2-40B4-BE49-F238E27FC236}">
                <a16:creationId xmlns:a16="http://schemas.microsoft.com/office/drawing/2014/main" id="{427B8E6F-D278-8E0C-CCDA-EA2F4CE872C9}"/>
              </a:ext>
            </a:extLst>
          </p:cNvPr>
          <p:cNvSpPr>
            <a:spLocks noGrp="1"/>
          </p:cNvSpPr>
          <p:nvPr>
            <p:ph type="subTitle" idx="1"/>
          </p:nvPr>
        </p:nvSpPr>
        <p:spPr/>
        <p:txBody>
          <a:bodyPr/>
          <a:lstStyle/>
          <a:p>
            <a:endParaRPr lang="es-CL"/>
          </a:p>
        </p:txBody>
      </p:sp>
      <p:pic>
        <p:nvPicPr>
          <p:cNvPr id="6" name="Imagen 5">
            <a:extLst>
              <a:ext uri="{FF2B5EF4-FFF2-40B4-BE49-F238E27FC236}">
                <a16:creationId xmlns:a16="http://schemas.microsoft.com/office/drawing/2014/main" id="{ACC4A027-DEC7-0250-E66A-734B3A32330E}"/>
              </a:ext>
            </a:extLst>
          </p:cNvPr>
          <p:cNvPicPr>
            <a:picLocks noChangeAspect="1"/>
          </p:cNvPicPr>
          <p:nvPr/>
        </p:nvPicPr>
        <p:blipFill>
          <a:blip r:embed="rId2"/>
          <a:stretch>
            <a:fillRect/>
          </a:stretch>
        </p:blipFill>
        <p:spPr>
          <a:xfrm>
            <a:off x="2346091" y="885149"/>
            <a:ext cx="4541845" cy="3406384"/>
          </a:xfrm>
          <a:prstGeom prst="rect">
            <a:avLst/>
          </a:prstGeom>
        </p:spPr>
      </p:pic>
    </p:spTree>
    <p:extLst>
      <p:ext uri="{BB962C8B-B14F-4D97-AF65-F5344CB8AC3E}">
        <p14:creationId xmlns:p14="http://schemas.microsoft.com/office/powerpoint/2010/main" val="341432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F25082-880C-1A16-09D6-6F755EA85B98}"/>
              </a:ext>
            </a:extLst>
          </p:cNvPr>
          <p:cNvPicPr>
            <a:picLocks noChangeAspect="1"/>
          </p:cNvPicPr>
          <p:nvPr/>
        </p:nvPicPr>
        <p:blipFill>
          <a:blip r:embed="rId2"/>
          <a:stretch>
            <a:fillRect/>
          </a:stretch>
        </p:blipFill>
        <p:spPr>
          <a:xfrm>
            <a:off x="1075641" y="139235"/>
            <a:ext cx="6992718" cy="4865030"/>
          </a:xfrm>
          <a:prstGeom prst="rect">
            <a:avLst/>
          </a:prstGeom>
        </p:spPr>
      </p:pic>
    </p:spTree>
    <p:extLst>
      <p:ext uri="{BB962C8B-B14F-4D97-AF65-F5344CB8AC3E}">
        <p14:creationId xmlns:p14="http://schemas.microsoft.com/office/powerpoint/2010/main" val="3171396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D3E8ED-070B-E65C-8087-EA4866C82F60}"/>
              </a:ext>
            </a:extLst>
          </p:cNvPr>
          <p:cNvSpPr>
            <a:spLocks noGrp="1"/>
          </p:cNvSpPr>
          <p:nvPr>
            <p:ph type="title"/>
          </p:nvPr>
        </p:nvSpPr>
        <p:spPr/>
        <p:txBody>
          <a:bodyPr/>
          <a:lstStyle/>
          <a:p>
            <a:endParaRPr lang="es-CL"/>
          </a:p>
        </p:txBody>
      </p:sp>
      <p:sp>
        <p:nvSpPr>
          <p:cNvPr id="3" name="Marcador de contenido 2">
            <a:extLst>
              <a:ext uri="{FF2B5EF4-FFF2-40B4-BE49-F238E27FC236}">
                <a16:creationId xmlns:a16="http://schemas.microsoft.com/office/drawing/2014/main" id="{CBFC626A-34DC-1048-A066-B26634C5BE0D}"/>
              </a:ext>
            </a:extLst>
          </p:cNvPr>
          <p:cNvSpPr>
            <a:spLocks noGrp="1"/>
          </p:cNvSpPr>
          <p:nvPr>
            <p:ph idx="1"/>
          </p:nvPr>
        </p:nvSpPr>
        <p:spPr>
          <a:xfrm>
            <a:off x="89381" y="3820913"/>
            <a:ext cx="8909339" cy="1322587"/>
          </a:xfrm>
        </p:spPr>
        <p:txBody>
          <a:bodyPr/>
          <a:lstStyle/>
          <a:p>
            <a:r>
              <a:rPr lang="es-CL" sz="1600" dirty="0"/>
              <a:t>Ventana (1): Editor de Sintaxis</a:t>
            </a:r>
          </a:p>
          <a:p>
            <a:r>
              <a:rPr lang="es-CL" sz="1600" dirty="0"/>
              <a:t>Ventana (2): “Entorno de Trabajo”</a:t>
            </a:r>
          </a:p>
          <a:p>
            <a:r>
              <a:rPr lang="es-CL" sz="1600" dirty="0"/>
              <a:t>Ventana (3): </a:t>
            </a:r>
            <a:r>
              <a:rPr lang="es-CL" sz="1600" dirty="0" err="1"/>
              <a:t>Sub-pestañas</a:t>
            </a:r>
            <a:r>
              <a:rPr lang="es-CL" sz="1600" dirty="0"/>
              <a:t>; Files (Historial de archivos), </a:t>
            </a:r>
            <a:r>
              <a:rPr lang="es-CL" sz="1600" dirty="0" err="1"/>
              <a:t>plots</a:t>
            </a:r>
            <a:r>
              <a:rPr lang="es-CL" sz="1600" dirty="0"/>
              <a:t> (Gráficos), </a:t>
            </a:r>
            <a:r>
              <a:rPr lang="es-CL" sz="1600" dirty="0" err="1"/>
              <a:t>packages</a:t>
            </a:r>
            <a:r>
              <a:rPr lang="es-CL" sz="1600" dirty="0"/>
              <a:t> (Paquetes), </a:t>
            </a:r>
            <a:r>
              <a:rPr lang="es-CL" sz="1600" dirty="0" err="1"/>
              <a:t>help</a:t>
            </a:r>
            <a:r>
              <a:rPr lang="es-CL" sz="1600" dirty="0"/>
              <a:t> (ayuda)</a:t>
            </a:r>
          </a:p>
          <a:p>
            <a:r>
              <a:rPr lang="es-CL" sz="1600" dirty="0"/>
              <a:t>Ventana (4): Visualizador de resultados.</a:t>
            </a:r>
          </a:p>
        </p:txBody>
      </p:sp>
      <p:sp>
        <p:nvSpPr>
          <p:cNvPr id="4" name="Marcador de número de diapositiva 3">
            <a:extLst>
              <a:ext uri="{FF2B5EF4-FFF2-40B4-BE49-F238E27FC236}">
                <a16:creationId xmlns:a16="http://schemas.microsoft.com/office/drawing/2014/main" id="{4557DFC4-E7D6-55A3-3E8D-21AF46A680E5}"/>
              </a:ext>
            </a:extLst>
          </p:cNvPr>
          <p:cNvSpPr>
            <a:spLocks noGrp="1"/>
          </p:cNvSpPr>
          <p:nvPr>
            <p:ph type="sldNum" sz="quarter" idx="12"/>
          </p:nvPr>
        </p:nvSpPr>
        <p:spPr/>
        <p:txBody>
          <a:bodyPr/>
          <a:lstStyle/>
          <a:p>
            <a:fld id="{647FAC3E-630C-47DD-B0E1-CD873C0E77FB}" type="slidenum">
              <a:rPr lang="es-ES" altLang="en-US" smtClean="0"/>
              <a:pPr/>
              <a:t>9</a:t>
            </a:fld>
            <a:endParaRPr lang="es-ES" altLang="en-US"/>
          </a:p>
        </p:txBody>
      </p:sp>
      <p:pic>
        <p:nvPicPr>
          <p:cNvPr id="6" name="Imagen 5">
            <a:extLst>
              <a:ext uri="{FF2B5EF4-FFF2-40B4-BE49-F238E27FC236}">
                <a16:creationId xmlns:a16="http://schemas.microsoft.com/office/drawing/2014/main" id="{89E9425F-D6DD-FDBE-B684-DBEFECD2DD49}"/>
              </a:ext>
            </a:extLst>
          </p:cNvPr>
          <p:cNvPicPr>
            <a:picLocks noChangeAspect="1"/>
          </p:cNvPicPr>
          <p:nvPr/>
        </p:nvPicPr>
        <p:blipFill rotWithShape="1">
          <a:blip r:embed="rId2"/>
          <a:srcRect l="12451" t="22406" r="9128" b="15431"/>
          <a:stretch/>
        </p:blipFill>
        <p:spPr>
          <a:xfrm>
            <a:off x="0" y="0"/>
            <a:ext cx="7163972" cy="3785788"/>
          </a:xfrm>
          <a:prstGeom prst="rect">
            <a:avLst/>
          </a:prstGeom>
        </p:spPr>
      </p:pic>
    </p:spTree>
    <p:extLst>
      <p:ext uri="{BB962C8B-B14F-4D97-AF65-F5344CB8AC3E}">
        <p14:creationId xmlns:p14="http://schemas.microsoft.com/office/powerpoint/2010/main" val="1283835772"/>
      </p:ext>
    </p:extLst>
  </p:cSld>
  <p:clrMapOvr>
    <a:masterClrMapping/>
  </p:clrMapOvr>
</p:sld>
</file>

<file path=ppt/theme/theme1.xml><?xml version="1.0" encoding="utf-8"?>
<a:theme xmlns:a="http://schemas.openxmlformats.org/drawingml/2006/main"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5130</TotalTime>
  <Words>1918</Words>
  <Application>Microsoft Office PowerPoint</Application>
  <PresentationFormat>Presentación en pantalla (16:9)</PresentationFormat>
  <Paragraphs>272</Paragraphs>
  <Slides>37</Slides>
  <Notes>10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37</vt:i4>
      </vt:variant>
    </vt:vector>
  </HeadingPairs>
  <TitlesOfParts>
    <vt:vector size="50" baseType="lpstr">
      <vt:lpstr>Source Code Pro</vt:lpstr>
      <vt:lpstr>Open Sans</vt:lpstr>
      <vt:lpstr>Montserrat</vt:lpstr>
      <vt:lpstr>Lexend Deca</vt:lpstr>
      <vt:lpstr>Roboto</vt:lpstr>
      <vt:lpstr>Fira Sans</vt:lpstr>
      <vt:lpstr>Helvetica</vt:lpstr>
      <vt:lpstr>Arial</vt:lpstr>
      <vt:lpstr>Fira Code</vt:lpstr>
      <vt:lpstr>Catamaran</vt:lpstr>
      <vt:lpstr>Wingdings</vt:lpstr>
      <vt:lpstr>Open Sans Medium</vt:lpstr>
      <vt:lpstr>Pastel Minimalist Elegant Lines Portfolio by Slidesgo</vt:lpstr>
      <vt:lpstr>Métodos Cuantitativos II Clase 8</vt:lpstr>
      <vt:lpstr>Repaso</vt:lpstr>
      <vt:lpstr>Repaso</vt:lpstr>
      <vt:lpstr>Presentación de PowerPoint</vt:lpstr>
      <vt:lpstr>Presentación de PowerPoint</vt:lpstr>
      <vt:lpstr>Presentación de PowerPoint</vt:lpstr>
      <vt:lpstr>Presentación de PowerPoint</vt:lpstr>
      <vt:lpstr>Presentación de PowerPoint</vt:lpstr>
      <vt:lpstr>Presentación de PowerPoint</vt:lpstr>
      <vt:lpstr>Lógica y estructura de un comando</vt:lpstr>
      <vt:lpstr>Tipos de objetos  Vector</vt:lpstr>
      <vt:lpstr>Tipos de objetos  Factor</vt:lpstr>
      <vt:lpstr>Tipos de objetos  Bases de datos (Data Frame)</vt:lpstr>
      <vt:lpstr>Paquetes </vt:lpstr>
      <vt:lpstr>Presentación de PowerPoint</vt:lpstr>
      <vt:lpstr>Los proyectos </vt:lpstr>
      <vt:lpstr>Importación </vt:lpstr>
      <vt:lpstr>Importación de resultados</vt:lpstr>
      <vt:lpstr>Lenguaje R</vt:lpstr>
      <vt:lpstr>Una las funciones con su explicación para explorar data.frame</vt:lpstr>
      <vt:lpstr>Para que sirve el $ cuando estoy con una base de datos </vt:lpstr>
      <vt:lpstr>magrittr</vt:lpstr>
      <vt:lpstr>dplyr</vt:lpstr>
      <vt:lpstr>Análisis de datos cualitativos</vt:lpstr>
      <vt:lpstr>Distribución de frecuencias</vt:lpstr>
      <vt:lpstr>Tablas de contingencia</vt:lpstr>
      <vt:lpstr>Presentación de PowerPoint</vt:lpstr>
      <vt:lpstr>ggplot2</vt:lpstr>
      <vt:lpstr>Presentación de PowerPoint</vt:lpstr>
      <vt:lpstr>Presentación de PowerPoint</vt:lpstr>
      <vt:lpstr>Pruebas de hipótesis</vt:lpstr>
      <vt:lpstr>P-Value</vt:lpstr>
      <vt:lpstr>Chi cuadrado</vt:lpstr>
      <vt:lpstr>Frecuencias esperadas y observadas</vt:lpstr>
      <vt:lpstr>Distribución Chi cuadrado</vt:lpstr>
      <vt:lpstr>Presentación de PowerPoint</vt:lpstr>
      <vt:lpstr>Test de Fisher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Métodos Cuantitativos I</dc:title>
  <dc:creator>sebastian</dc:creator>
  <cp:lastModifiedBy>sebastian</cp:lastModifiedBy>
  <cp:revision>47</cp:revision>
  <dcterms:modified xsi:type="dcterms:W3CDTF">2024-05-08T00:15:51Z</dcterms:modified>
</cp:coreProperties>
</file>